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9"/>
  </p:notesMasterIdLst>
  <p:sldIdLst>
    <p:sldId id="256" r:id="rId2"/>
    <p:sldId id="262" r:id="rId3"/>
    <p:sldId id="273" r:id="rId4"/>
    <p:sldId id="282" r:id="rId5"/>
    <p:sldId id="274" r:id="rId6"/>
    <p:sldId id="263" r:id="rId7"/>
    <p:sldId id="272" r:id="rId8"/>
    <p:sldId id="259" r:id="rId9"/>
    <p:sldId id="266" r:id="rId10"/>
    <p:sldId id="275" r:id="rId11"/>
    <p:sldId id="276" r:id="rId12"/>
    <p:sldId id="277" r:id="rId13"/>
    <p:sldId id="278" r:id="rId14"/>
    <p:sldId id="268" r:id="rId15"/>
    <p:sldId id="279" r:id="rId16"/>
    <p:sldId id="270" r:id="rId17"/>
    <p:sldId id="280"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33CC"/>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94" d="100"/>
          <a:sy n="94" d="100"/>
        </p:scale>
        <p:origin x="-54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E65C77-4297-504F-BD0A-43C6B45A496F}" type="datetimeFigureOut">
              <a:rPr kumimoji="1" lang="zh-CN" altLang="en-US" smtClean="0"/>
              <a:t>9/26/18</a:t>
            </a:fld>
            <a:endParaRPr kumimoji="1"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en-US" altLang="zh-CN" smtClean="0"/>
              <a:t>Click to edit Master text styles</a:t>
            </a:r>
          </a:p>
          <a:p>
            <a:pPr lvl="1"/>
            <a:r>
              <a:rPr kumimoji="1" lang="en-US" altLang="zh-CN" smtClean="0"/>
              <a:t>Second level</a:t>
            </a:r>
          </a:p>
          <a:p>
            <a:pPr lvl="2"/>
            <a:r>
              <a:rPr kumimoji="1" lang="en-US" altLang="zh-CN" smtClean="0"/>
              <a:t>Third level</a:t>
            </a:r>
          </a:p>
          <a:p>
            <a:pPr lvl="3"/>
            <a:r>
              <a:rPr kumimoji="1" lang="en-US" altLang="zh-CN" smtClean="0"/>
              <a:t>Fourth level</a:t>
            </a:r>
          </a:p>
          <a:p>
            <a:pPr lvl="4"/>
            <a:r>
              <a:rPr kumimoji="1" lang="en-US" altLang="zh-CN" smtClean="0"/>
              <a:t>Fifth level</a:t>
            </a:r>
            <a:endParaRPr kumimoji="1"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E6E7CF-8F32-934B-9E67-1B4E6E05413F}" type="slidenum">
              <a:rPr kumimoji="1" lang="zh-CN" altLang="en-US" smtClean="0"/>
              <a:t>‹#›</a:t>
            </a:fld>
            <a:endParaRPr kumimoji="1" lang="zh-CN" altLang="en-US"/>
          </a:p>
        </p:txBody>
      </p:sp>
    </p:spTree>
    <p:extLst>
      <p:ext uri="{BB962C8B-B14F-4D97-AF65-F5344CB8AC3E}">
        <p14:creationId xmlns:p14="http://schemas.microsoft.com/office/powerpoint/2010/main" val="37398027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zh-CN" altLang="en-US" dirty="0"/>
          </a:p>
        </p:txBody>
      </p:sp>
      <p:sp>
        <p:nvSpPr>
          <p:cNvPr id="4" name="Slide Number Placeholder 3"/>
          <p:cNvSpPr>
            <a:spLocks noGrp="1"/>
          </p:cNvSpPr>
          <p:nvPr>
            <p:ph type="sldNum" sz="quarter" idx="10"/>
          </p:nvPr>
        </p:nvSpPr>
        <p:spPr/>
        <p:txBody>
          <a:bodyPr/>
          <a:lstStyle/>
          <a:p>
            <a:fld id="{D5E6E7CF-8F32-934B-9E67-1B4E6E05413F}" type="slidenum">
              <a:rPr kumimoji="1" lang="zh-CN" altLang="en-US" smtClean="0"/>
              <a:t>9</a:t>
            </a:fld>
            <a:endParaRPr kumimoji="1" lang="zh-CN" altLang="en-US"/>
          </a:p>
        </p:txBody>
      </p:sp>
    </p:spTree>
    <p:extLst>
      <p:ext uri="{BB962C8B-B14F-4D97-AF65-F5344CB8AC3E}">
        <p14:creationId xmlns:p14="http://schemas.microsoft.com/office/powerpoint/2010/main" val="649600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defRPr/>
            </a:pPr>
            <a:endParaRPr lang="en-US" dirty="0"/>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en-US" dirty="0"/>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en-US" dirty="0"/>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US" dirty="0"/>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US" dirty="0"/>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US" dirty="0"/>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US" dirty="0"/>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US" dirty="0"/>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US" dirty="0"/>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en-US" dirty="0"/>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a:defRPr/>
              </a:pPr>
              <a:endParaRPr lang="en-US" dirty="0"/>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US" dirty="0"/>
            </a:p>
          </p:txBody>
        </p:sp>
        <p:grpSp>
          <p:nvGrpSpPr>
            <p:cNvPr id="19" name="Group 22"/>
            <p:cNvGrpSpPr>
              <a:grpSpLocks/>
            </p:cNvGrpSpPr>
            <p:nvPr userDrawn="1"/>
          </p:nvGrpSpPr>
          <p:grpSpPr bwMode="auto">
            <a:xfrm>
              <a:off x="4986" y="2752"/>
              <a:ext cx="468" cy="667"/>
              <a:chOff x="4986" y="2752"/>
              <a:chExt cx="468"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US" dirty="0"/>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US" dirty="0"/>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US" dirty="0"/>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US" dirty="0"/>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US" dirty="0"/>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en-US" dirty="0"/>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en-US" dirty="0"/>
          </a:p>
        </p:txBody>
      </p:sp>
      <p:sp>
        <p:nvSpPr>
          <p:cNvPr id="4198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4198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dirty="0"/>
          </a:p>
        </p:txBody>
      </p:sp>
      <p:sp>
        <p:nvSpPr>
          <p:cNvPr id="28" name="Rectangle 6"/>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dirty="0"/>
          </a:p>
        </p:txBody>
      </p:sp>
      <p:sp>
        <p:nvSpPr>
          <p:cNvPr id="29" name="Rectangle 7"/>
          <p:cNvSpPr>
            <a:spLocks noGrp="1" noChangeArrowheads="1"/>
          </p:cNvSpPr>
          <p:nvPr>
            <p:ph type="sldNum" sz="quarter" idx="12"/>
          </p:nvPr>
        </p:nvSpPr>
        <p:spPr>
          <a:xfrm>
            <a:off x="6553200" y="6248400"/>
            <a:ext cx="1905000" cy="457200"/>
          </a:xfrm>
        </p:spPr>
        <p:txBody>
          <a:bodyPr/>
          <a:lstStyle>
            <a:lvl1pPr>
              <a:defRPr smtClean="0"/>
            </a:lvl1pPr>
          </a:lstStyle>
          <a:p>
            <a:pPr>
              <a:defRPr/>
            </a:pPr>
            <a:fld id="{E72E5940-C3F4-40F7-ADE4-890D6A8D690D}" type="slidenum">
              <a:rPr lang="en-US"/>
              <a:pPr>
                <a:defRPr/>
              </a:pPr>
              <a:t>‹#›</a:t>
            </a:fld>
            <a:endParaRPr lang="en-US" dirty="0"/>
          </a:p>
        </p:txBody>
      </p:sp>
    </p:spTree>
  </p:cSld>
  <p:clrMapOvr>
    <a:masterClrMapping/>
  </p:clrMapOvr>
  <p:transition xmlns:p14="http://schemas.microsoft.com/office/powerpoint/2010/main" spd="slow" advTm="1000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DAABD294-63F9-48E9-A948-81C120C85DA3}" type="slidenum">
              <a:rPr lang="en-US"/>
              <a:pPr>
                <a:defRPr/>
              </a:pPr>
              <a:t>‹#›</a:t>
            </a:fld>
            <a:endParaRPr lang="en-US" dirty="0"/>
          </a:p>
        </p:txBody>
      </p:sp>
    </p:spTree>
  </p:cSld>
  <p:clrMapOvr>
    <a:masterClrMapping/>
  </p:clrMapOvr>
  <p:transition xmlns:p14="http://schemas.microsoft.com/office/powerpoint/2010/main" spd="slow" advTm="1000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7B9A14F-7DA2-4F0B-A09E-8C9D77233C17}" type="slidenum">
              <a:rPr lang="en-US"/>
              <a:pPr>
                <a:defRPr/>
              </a:pPr>
              <a:t>‹#›</a:t>
            </a:fld>
            <a:endParaRPr lang="en-US" dirty="0"/>
          </a:p>
        </p:txBody>
      </p:sp>
    </p:spTree>
  </p:cSld>
  <p:clrMapOvr>
    <a:masterClrMapping/>
  </p:clrMapOvr>
  <p:transition xmlns:p14="http://schemas.microsoft.com/office/powerpoint/2010/main" spd="slow" advTm="1000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09F5EDE3-3664-4FFD-9C90-3922DB03A4B0}" type="slidenum">
              <a:rPr lang="en-US"/>
              <a:pPr>
                <a:defRPr/>
              </a:pPr>
              <a:t>‹#›</a:t>
            </a:fld>
            <a:endParaRPr lang="en-US" dirty="0"/>
          </a:p>
        </p:txBody>
      </p:sp>
    </p:spTree>
  </p:cSld>
  <p:clrMapOvr>
    <a:masterClrMapping/>
  </p:clrMapOvr>
  <p:transition xmlns:p14="http://schemas.microsoft.com/office/powerpoint/2010/main" spd="slow" advTm="10000">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828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733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dirty="0"/>
          </a:p>
        </p:txBody>
      </p:sp>
      <p:sp>
        <p:nvSpPr>
          <p:cNvPr id="7"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7"/>
          <p:cNvSpPr>
            <a:spLocks noGrp="1" noChangeArrowheads="1"/>
          </p:cNvSpPr>
          <p:nvPr>
            <p:ph type="sldNum" sz="quarter" idx="12"/>
          </p:nvPr>
        </p:nvSpPr>
        <p:spPr>
          <a:ln/>
        </p:spPr>
        <p:txBody>
          <a:bodyPr/>
          <a:lstStyle>
            <a:lvl1pPr>
              <a:defRPr/>
            </a:lvl1pPr>
          </a:lstStyle>
          <a:p>
            <a:pPr>
              <a:defRPr/>
            </a:pPr>
            <a:fld id="{8F2C81EB-FDFA-4ED4-B312-334B072B6EFD}" type="slidenum">
              <a:rPr lang="en-US"/>
              <a:pPr>
                <a:defRPr/>
              </a:pPr>
              <a:t>‹#›</a:t>
            </a:fld>
            <a:endParaRPr lang="en-US" dirty="0"/>
          </a:p>
        </p:txBody>
      </p:sp>
    </p:spTree>
  </p:cSld>
  <p:clrMapOvr>
    <a:masterClrMapping/>
  </p:clrMapOvr>
  <p:transition xmlns:p14="http://schemas.microsoft.com/office/powerpoint/2010/main" spd="slow" advTm="1000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7ABD9225-F65C-4ED0-933A-0AF7AAD51EE0}" type="slidenum">
              <a:rPr lang="en-US"/>
              <a:pPr>
                <a:defRPr/>
              </a:pPr>
              <a:t>‹#›</a:t>
            </a:fld>
            <a:endParaRPr lang="en-US" dirty="0"/>
          </a:p>
        </p:txBody>
      </p:sp>
    </p:spTree>
  </p:cSld>
  <p:clrMapOvr>
    <a:masterClrMapping/>
  </p:clrMapOvr>
  <p:transition xmlns:p14="http://schemas.microsoft.com/office/powerpoint/2010/main" spd="slow" advTm="10000">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C7C6917-7FC7-456E-A396-BE57C6B60F00}" type="slidenum">
              <a:rPr lang="en-US"/>
              <a:pPr>
                <a:defRPr/>
              </a:pPr>
              <a:t>‹#›</a:t>
            </a:fld>
            <a:endParaRPr lang="en-US" dirty="0"/>
          </a:p>
        </p:txBody>
      </p:sp>
    </p:spTree>
  </p:cSld>
  <p:clrMapOvr>
    <a:masterClrMapping/>
  </p:clrMapOvr>
  <p:transition xmlns:p14="http://schemas.microsoft.com/office/powerpoint/2010/main" spd="slow" advTm="1000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0FBB3BE7-B0AD-49D6-939A-968CE938594F}" type="slidenum">
              <a:rPr lang="en-US"/>
              <a:pPr>
                <a:defRPr/>
              </a:pPr>
              <a:t>‹#›</a:t>
            </a:fld>
            <a:endParaRPr lang="en-US" dirty="0"/>
          </a:p>
        </p:txBody>
      </p:sp>
    </p:spTree>
  </p:cSld>
  <p:clrMapOvr>
    <a:masterClrMapping/>
  </p:clrMapOvr>
  <p:transition xmlns:p14="http://schemas.microsoft.com/office/powerpoint/2010/main" spd="slow" advTm="1000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7CBA9F34-80BE-49FA-A17D-97A1508DDC49}" type="slidenum">
              <a:rPr lang="en-US"/>
              <a:pPr>
                <a:defRPr/>
              </a:pPr>
              <a:t>‹#›</a:t>
            </a:fld>
            <a:endParaRPr lang="en-US" dirty="0"/>
          </a:p>
        </p:txBody>
      </p:sp>
    </p:spTree>
  </p:cSld>
  <p:clrMapOvr>
    <a:masterClrMapping/>
  </p:clrMapOvr>
  <p:transition xmlns:p14="http://schemas.microsoft.com/office/powerpoint/2010/main" spd="slow" advTm="1000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3C5DFEFA-C771-4DEE-898B-43C8C91CE97C}" type="slidenum">
              <a:rPr lang="en-US"/>
              <a:pPr>
                <a:defRPr/>
              </a:pPr>
              <a:t>‹#›</a:t>
            </a:fld>
            <a:endParaRPr lang="en-US" dirty="0"/>
          </a:p>
        </p:txBody>
      </p:sp>
    </p:spTree>
  </p:cSld>
  <p:clrMapOvr>
    <a:masterClrMapping/>
  </p:clrMapOvr>
  <p:transition xmlns:p14="http://schemas.microsoft.com/office/powerpoint/2010/main" spd="slow" advTm="1000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7BD243BB-84D3-4F6D-94EC-C3148EDC7A50}" type="slidenum">
              <a:rPr lang="en-US"/>
              <a:pPr>
                <a:defRPr/>
              </a:pPr>
              <a:t>‹#›</a:t>
            </a:fld>
            <a:endParaRPr lang="en-US" dirty="0"/>
          </a:p>
        </p:txBody>
      </p:sp>
    </p:spTree>
  </p:cSld>
  <p:clrMapOvr>
    <a:masterClrMapping/>
  </p:clrMapOvr>
  <p:transition xmlns:p14="http://schemas.microsoft.com/office/powerpoint/2010/main" spd="slow" advTm="1000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31178F5C-05AA-4681-A5F8-141BAD019310}" type="slidenum">
              <a:rPr lang="en-US"/>
              <a:pPr>
                <a:defRPr/>
              </a:pPr>
              <a:t>‹#›</a:t>
            </a:fld>
            <a:endParaRPr lang="en-US" dirty="0"/>
          </a:p>
        </p:txBody>
      </p:sp>
    </p:spTree>
  </p:cSld>
  <p:clrMapOvr>
    <a:masterClrMapping/>
  </p:clrMapOvr>
  <p:transition xmlns:p14="http://schemas.microsoft.com/office/powerpoint/2010/main" spd="slow" advTm="1000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2AD19FE7-5CAD-4564-9CE5-0F3E5C2BEC1C}" type="slidenum">
              <a:rPr lang="en-US"/>
              <a:pPr>
                <a:defRPr/>
              </a:pPr>
              <a:t>‹#›</a:t>
            </a:fld>
            <a:endParaRPr lang="en-US" dirty="0"/>
          </a:p>
        </p:txBody>
      </p:sp>
    </p:spTree>
  </p:cSld>
  <p:clrMapOvr>
    <a:masterClrMapping/>
  </p:clrMapOvr>
  <p:transition xmlns:p14="http://schemas.microsoft.com/office/powerpoint/2010/main" spd="slow" advTm="10000">
    <p:rand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defRPr/>
            </a:pPr>
            <a:endParaRPr lang="en-US" dirty="0"/>
          </a:p>
        </p:txBody>
      </p:sp>
      <p:sp>
        <p:nvSpPr>
          <p:cNvPr id="2051"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5"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dirty="0"/>
          </a:p>
        </p:txBody>
      </p:sp>
      <p:sp>
        <p:nvSpPr>
          <p:cNvPr id="40966"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dirty="0"/>
          </a:p>
        </p:txBody>
      </p:sp>
      <p:sp>
        <p:nvSpPr>
          <p:cNvPr id="40967"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C21538D-A415-48DE-83F2-FD023D0ACE78}" type="slidenum">
              <a:rPr lang="en-US"/>
              <a:pPr>
                <a:defRPr/>
              </a:pPr>
              <a:t>‹#›</a:t>
            </a:fld>
            <a:endParaRPr lang="en-US" dirty="0"/>
          </a:p>
        </p:txBody>
      </p:sp>
      <p:sp>
        <p:nvSpPr>
          <p:cNvPr id="40968"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defRPr/>
            </a:pPr>
            <a:endParaRPr lang="en-US" dirty="0"/>
          </a:p>
        </p:txBody>
      </p:sp>
      <p:sp>
        <p:nvSpPr>
          <p:cNvPr id="40969"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defRPr/>
            </a:pPr>
            <a:endParaRPr lang="en-US" dirty="0"/>
          </a:p>
        </p:txBody>
      </p:sp>
      <p:grpSp>
        <p:nvGrpSpPr>
          <p:cNvPr id="2058" name="Group 10"/>
          <p:cNvGrpSpPr>
            <a:grpSpLocks/>
          </p:cNvGrpSpPr>
          <p:nvPr/>
        </p:nvGrpSpPr>
        <p:grpSpPr bwMode="auto">
          <a:xfrm>
            <a:off x="7938" y="5540375"/>
            <a:ext cx="1784350" cy="1246188"/>
            <a:chOff x="5" y="3490"/>
            <a:chExt cx="1124" cy="785"/>
          </a:xfrm>
        </p:grpSpPr>
        <p:sp>
          <p:nvSpPr>
            <p:cNvPr id="40971"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defRPr/>
              </a:pPr>
              <a:endParaRPr lang="en-US" dirty="0"/>
            </a:p>
          </p:txBody>
        </p:sp>
        <p:sp>
          <p:nvSpPr>
            <p:cNvPr id="40972"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defRPr/>
              </a:pPr>
              <a:endParaRPr lang="en-US" dirty="0"/>
            </a:p>
          </p:txBody>
        </p:sp>
        <p:sp>
          <p:nvSpPr>
            <p:cNvPr id="40973"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en-US" dirty="0"/>
            </a:p>
          </p:txBody>
        </p:sp>
        <p:sp>
          <p:nvSpPr>
            <p:cNvPr id="40974"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US" dirty="0"/>
            </a:p>
          </p:txBody>
        </p:sp>
        <p:sp>
          <p:nvSpPr>
            <p:cNvPr id="40975"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defRPr/>
              </a:pPr>
              <a:endParaRPr lang="en-US" dirty="0"/>
            </a:p>
          </p:txBody>
        </p:sp>
        <p:sp>
          <p:nvSpPr>
            <p:cNvPr id="40976"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defRPr/>
              </a:pPr>
              <a:endParaRPr lang="en-US" dirty="0"/>
            </a:p>
          </p:txBody>
        </p:sp>
        <p:sp>
          <p:nvSpPr>
            <p:cNvPr id="40977"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defRPr/>
              </a:pPr>
              <a:endParaRPr lang="en-US" dirty="0"/>
            </a:p>
          </p:txBody>
        </p:sp>
        <p:sp>
          <p:nvSpPr>
            <p:cNvPr id="40978"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defRPr/>
              </a:pPr>
              <a:endParaRPr lang="en-US" dirty="0"/>
            </a:p>
          </p:txBody>
        </p:sp>
        <p:sp>
          <p:nvSpPr>
            <p:cNvPr id="40979"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defRPr/>
              </a:pPr>
              <a:endParaRPr lang="en-US" dirty="0"/>
            </a:p>
          </p:txBody>
        </p:sp>
        <p:grpSp>
          <p:nvGrpSpPr>
            <p:cNvPr id="2084" name="Group 20"/>
            <p:cNvGrpSpPr>
              <a:grpSpLocks/>
            </p:cNvGrpSpPr>
            <p:nvPr userDrawn="1"/>
          </p:nvGrpSpPr>
          <p:grpSpPr bwMode="auto">
            <a:xfrm>
              <a:off x="5" y="3490"/>
              <a:ext cx="1124" cy="780"/>
              <a:chOff x="5" y="3490"/>
              <a:chExt cx="1124" cy="780"/>
            </a:xfrm>
          </p:grpSpPr>
          <p:grpSp>
            <p:nvGrpSpPr>
              <p:cNvPr id="2085" name="Group 21"/>
              <p:cNvGrpSpPr>
                <a:grpSpLocks/>
              </p:cNvGrpSpPr>
              <p:nvPr userDrawn="1"/>
            </p:nvGrpSpPr>
            <p:grpSpPr bwMode="auto">
              <a:xfrm>
                <a:off x="499" y="3562"/>
                <a:ext cx="548" cy="708"/>
                <a:chOff x="499" y="3562"/>
                <a:chExt cx="548" cy="708"/>
              </a:xfrm>
            </p:grpSpPr>
            <p:sp>
              <p:nvSpPr>
                <p:cNvPr id="40982"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defRPr/>
                  </a:pPr>
                  <a:endParaRPr lang="en-US" dirty="0"/>
                </a:p>
              </p:txBody>
            </p:sp>
            <p:sp>
              <p:nvSpPr>
                <p:cNvPr id="40983"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defRPr/>
                  </a:pPr>
                  <a:endParaRPr lang="en-US" dirty="0"/>
                </a:p>
              </p:txBody>
            </p:sp>
            <p:sp>
              <p:nvSpPr>
                <p:cNvPr id="40984"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defRPr/>
                  </a:pPr>
                  <a:endParaRPr lang="en-US" dirty="0"/>
                </a:p>
              </p:txBody>
            </p:sp>
          </p:grpSp>
          <p:sp>
            <p:nvSpPr>
              <p:cNvPr id="40985"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US" dirty="0"/>
              </a:p>
            </p:txBody>
          </p:sp>
          <p:sp>
            <p:nvSpPr>
              <p:cNvPr id="40986"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US" dirty="0"/>
              </a:p>
            </p:txBody>
          </p:sp>
          <p:sp>
            <p:nvSpPr>
              <p:cNvPr id="40987"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defRPr/>
                </a:pPr>
                <a:endParaRPr lang="en-US" dirty="0"/>
              </a:p>
            </p:txBody>
          </p:sp>
          <p:grpSp>
            <p:nvGrpSpPr>
              <p:cNvPr id="2089" name="Group 28"/>
              <p:cNvGrpSpPr>
                <a:grpSpLocks/>
              </p:cNvGrpSpPr>
              <p:nvPr userDrawn="1"/>
            </p:nvGrpSpPr>
            <p:grpSpPr bwMode="auto">
              <a:xfrm>
                <a:off x="5" y="3490"/>
                <a:ext cx="1124" cy="678"/>
                <a:chOff x="5" y="3490"/>
                <a:chExt cx="1124" cy="678"/>
              </a:xfrm>
            </p:grpSpPr>
            <p:sp>
              <p:nvSpPr>
                <p:cNvPr id="40989"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US" dirty="0"/>
                </a:p>
              </p:txBody>
            </p:sp>
            <p:sp>
              <p:nvSpPr>
                <p:cNvPr id="40990"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US" dirty="0"/>
                </a:p>
              </p:txBody>
            </p:sp>
            <p:sp>
              <p:nvSpPr>
                <p:cNvPr id="40991"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US" dirty="0"/>
                </a:p>
              </p:txBody>
            </p:sp>
            <p:sp>
              <p:nvSpPr>
                <p:cNvPr id="40992"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defRPr/>
                  </a:pPr>
                  <a:endParaRPr lang="en-US" dirty="0"/>
                </a:p>
              </p:txBody>
            </p:sp>
            <p:sp>
              <p:nvSpPr>
                <p:cNvPr id="40993"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defRPr/>
                  </a:pPr>
                  <a:endParaRPr lang="en-US" dirty="0"/>
                </a:p>
              </p:txBody>
            </p:sp>
            <p:sp>
              <p:nvSpPr>
                <p:cNvPr id="40994"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defRPr/>
                  </a:pPr>
                  <a:endParaRPr lang="en-US" dirty="0"/>
                </a:p>
              </p:txBody>
            </p:sp>
            <p:sp>
              <p:nvSpPr>
                <p:cNvPr id="40995"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defRPr/>
                  </a:pPr>
                  <a:endParaRPr lang="en-US" dirty="0"/>
                </a:p>
              </p:txBody>
            </p:sp>
            <p:sp>
              <p:nvSpPr>
                <p:cNvPr id="40996"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defRPr/>
                  </a:pPr>
                  <a:endParaRPr lang="en-US" dirty="0"/>
                </a:p>
              </p:txBody>
            </p:sp>
          </p:grpSp>
        </p:grpSp>
      </p:grpSp>
      <p:grpSp>
        <p:nvGrpSpPr>
          <p:cNvPr id="2059" name="Group 37"/>
          <p:cNvGrpSpPr>
            <a:grpSpLocks/>
          </p:cNvGrpSpPr>
          <p:nvPr/>
        </p:nvGrpSpPr>
        <p:grpSpPr bwMode="auto">
          <a:xfrm>
            <a:off x="8680450" y="2116138"/>
            <a:ext cx="385763" cy="4308475"/>
            <a:chOff x="5468" y="1333"/>
            <a:chExt cx="243" cy="2714"/>
          </a:xfrm>
        </p:grpSpPr>
        <p:sp>
          <p:nvSpPr>
            <p:cNvPr id="40998"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en-US" dirty="0"/>
            </a:p>
          </p:txBody>
        </p:sp>
        <p:sp>
          <p:nvSpPr>
            <p:cNvPr id="40999"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en-US" dirty="0"/>
            </a:p>
          </p:txBody>
        </p:sp>
      </p:grpSp>
      <p:grpSp>
        <p:nvGrpSpPr>
          <p:cNvPr id="2060" name="Group 40"/>
          <p:cNvGrpSpPr>
            <a:grpSpLocks/>
          </p:cNvGrpSpPr>
          <p:nvPr/>
        </p:nvGrpSpPr>
        <p:grpSpPr bwMode="auto">
          <a:xfrm>
            <a:off x="7318375" y="90488"/>
            <a:ext cx="2133600" cy="1911350"/>
            <a:chOff x="4610" y="57"/>
            <a:chExt cx="1344" cy="1204"/>
          </a:xfrm>
        </p:grpSpPr>
        <p:grpSp>
          <p:nvGrpSpPr>
            <p:cNvPr id="2061" name="Group 41"/>
            <p:cNvGrpSpPr>
              <a:grpSpLocks/>
            </p:cNvGrpSpPr>
            <p:nvPr userDrawn="1"/>
          </p:nvGrpSpPr>
          <p:grpSpPr bwMode="auto">
            <a:xfrm>
              <a:off x="4610" y="57"/>
              <a:ext cx="1344" cy="1204"/>
              <a:chOff x="4610" y="57"/>
              <a:chExt cx="1344" cy="1204"/>
            </a:xfrm>
          </p:grpSpPr>
          <p:sp>
            <p:nvSpPr>
              <p:cNvPr id="41002"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defRPr/>
                </a:pPr>
                <a:endParaRPr lang="en-US" dirty="0"/>
              </a:p>
            </p:txBody>
          </p:sp>
          <p:grpSp>
            <p:nvGrpSpPr>
              <p:cNvPr id="2064" name="Group 43"/>
              <p:cNvGrpSpPr>
                <a:grpSpLocks/>
              </p:cNvGrpSpPr>
              <p:nvPr userDrawn="1"/>
            </p:nvGrpSpPr>
            <p:grpSpPr bwMode="auto">
              <a:xfrm>
                <a:off x="4610" y="57"/>
                <a:ext cx="1344" cy="985"/>
                <a:chOff x="4610" y="57"/>
                <a:chExt cx="1344" cy="985"/>
              </a:xfrm>
            </p:grpSpPr>
            <p:sp>
              <p:nvSpPr>
                <p:cNvPr id="41004"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defRPr/>
                  </a:pPr>
                  <a:endParaRPr lang="en-US" dirty="0"/>
                </a:p>
              </p:txBody>
            </p:sp>
            <p:sp>
              <p:nvSpPr>
                <p:cNvPr id="41005" name="Freeform 45"/>
                <p:cNvSpPr>
                  <a:spLocks/>
                </p:cNvSpPr>
                <p:nvPr userDrawn="1"/>
              </p:nvSpPr>
              <p:spPr bwMode="auto">
                <a:xfrm rot="-3172564">
                  <a:off x="5049" y="331"/>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defRPr/>
                  </a:pPr>
                  <a:endParaRPr lang="en-US" dirty="0"/>
                </a:p>
              </p:txBody>
            </p:sp>
            <p:sp>
              <p:nvSpPr>
                <p:cNvPr id="41006" name="Freeform 46"/>
                <p:cNvSpPr>
                  <a:spLocks/>
                </p:cNvSpPr>
                <p:nvPr userDrawn="1"/>
              </p:nvSpPr>
              <p:spPr bwMode="auto">
                <a:xfrm rot="-3172564">
                  <a:off x="4859" y="181"/>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defRPr/>
                  </a:pPr>
                  <a:endParaRPr lang="en-US" dirty="0"/>
                </a:p>
              </p:txBody>
            </p:sp>
            <p:sp>
              <p:nvSpPr>
                <p:cNvPr id="41007"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defRPr/>
                  </a:pPr>
                  <a:endParaRPr lang="en-US" dirty="0"/>
                </a:p>
              </p:txBody>
            </p:sp>
            <p:sp>
              <p:nvSpPr>
                <p:cNvPr id="41008" name="Freeform 48"/>
                <p:cNvSpPr>
                  <a:spLocks/>
                </p:cNvSpPr>
                <p:nvPr userDrawn="1"/>
              </p:nvSpPr>
              <p:spPr bwMode="auto">
                <a:xfrm rot="-3172564">
                  <a:off x="5298" y="896"/>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defRPr/>
                  </a:pPr>
                  <a:endParaRPr lang="en-US" dirty="0"/>
                </a:p>
              </p:txBody>
            </p:sp>
            <p:sp>
              <p:nvSpPr>
                <p:cNvPr id="41009" name="Freeform 49"/>
                <p:cNvSpPr>
                  <a:spLocks/>
                </p:cNvSpPr>
                <p:nvPr userDrawn="1"/>
              </p:nvSpPr>
              <p:spPr bwMode="auto">
                <a:xfrm rot="-3172564">
                  <a:off x="5253" y="805"/>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defRPr/>
                  </a:pPr>
                  <a:endParaRPr lang="en-US" dirty="0"/>
                </a:p>
              </p:txBody>
            </p:sp>
            <p:sp>
              <p:nvSpPr>
                <p:cNvPr id="41010"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defRPr/>
                  </a:pPr>
                  <a:endParaRPr lang="en-US" dirty="0"/>
                </a:p>
              </p:txBody>
            </p:sp>
            <p:sp>
              <p:nvSpPr>
                <p:cNvPr id="41011" name="Freeform 51"/>
                <p:cNvSpPr>
                  <a:spLocks/>
                </p:cNvSpPr>
                <p:nvPr userDrawn="1"/>
              </p:nvSpPr>
              <p:spPr bwMode="auto">
                <a:xfrm rot="-3172564">
                  <a:off x="4949" y="141"/>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defRPr/>
                  </a:pPr>
                  <a:endParaRPr lang="en-US" dirty="0"/>
                </a:p>
              </p:txBody>
            </p:sp>
          </p:grpSp>
        </p:grpSp>
        <p:sp>
          <p:nvSpPr>
            <p:cNvPr id="41012"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en-US" dirty="0"/>
            </a:p>
          </p:txBody>
        </p:sp>
      </p:grpSp>
    </p:spTree>
  </p:cSld>
  <p:clrMap bg1="lt1" tx1="dk1" bg2="lt2" tx2="dk2" accent1="accent1" accent2="accent2" accent3="accent3" accent4="accent4" accent5="accent5" accent6="accent6" hlink="hlink" folHlink="folHlink"/>
  <p:sldLayoutIdLst>
    <p:sldLayoutId id="2147483684"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transition xmlns:p14="http://schemas.microsoft.com/office/powerpoint/2010/main" spd="slow" advTm="10000">
    <p:random/>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1981200"/>
            <a:ext cx="6400800" cy="2273300"/>
          </a:xfrm>
        </p:spPr>
        <p:txBody>
          <a:bodyPr/>
          <a:lstStyle/>
          <a:p>
            <a:pPr eaLnBrk="1" hangingPunct="1">
              <a:defRPr/>
            </a:pPr>
            <a:r>
              <a:rPr lang="en-US" sz="7200" dirty="0" smtClean="0">
                <a:latin typeface="HelloSpot"/>
                <a:cs typeface="HelloSpot"/>
              </a:rPr>
              <a:t>Welcome to</a:t>
            </a:r>
            <a:br>
              <a:rPr lang="en-US" sz="7200" dirty="0" smtClean="0">
                <a:latin typeface="HelloSpot"/>
                <a:cs typeface="HelloSpot"/>
              </a:rPr>
            </a:br>
            <a:r>
              <a:rPr lang="en-US" sz="7200" dirty="0" smtClean="0">
                <a:latin typeface="HelloSpot"/>
                <a:cs typeface="HelloSpot"/>
              </a:rPr>
              <a:t> Open House</a:t>
            </a:r>
          </a:p>
        </p:txBody>
      </p:sp>
      <p:sp>
        <p:nvSpPr>
          <p:cNvPr id="2051" name="Rectangle 3"/>
          <p:cNvSpPr>
            <a:spLocks noGrp="1" noChangeArrowheads="1"/>
          </p:cNvSpPr>
          <p:nvPr>
            <p:ph type="subTitle" idx="1"/>
          </p:nvPr>
        </p:nvSpPr>
        <p:spPr>
          <a:xfrm>
            <a:off x="990600" y="4267200"/>
            <a:ext cx="7239000" cy="774700"/>
          </a:xfrm>
        </p:spPr>
        <p:txBody>
          <a:bodyPr/>
          <a:lstStyle/>
          <a:p>
            <a:pPr eaLnBrk="1" hangingPunct="1">
              <a:defRPr/>
            </a:pPr>
            <a:r>
              <a:rPr lang="en-US" dirty="0" smtClean="0">
                <a:latin typeface="HelloFirstie" pitchFamily="2" charset="0"/>
                <a:ea typeface="HelloFirstie" pitchFamily="2" charset="0"/>
              </a:rPr>
              <a:t>Kindergarten 2018-2019</a:t>
            </a:r>
          </a:p>
          <a:p>
            <a:pPr eaLnBrk="1" hangingPunct="1">
              <a:defRPr/>
            </a:pPr>
            <a:endParaRPr lang="en-US" dirty="0" smtClean="0">
              <a:latin typeface="CAC Krazy Legs" pitchFamily="2" charset="0"/>
            </a:endParaRPr>
          </a:p>
        </p:txBody>
      </p:sp>
    </p:spTree>
  </p:cSld>
  <p:clrMapOvr>
    <a:masterClrMapping/>
  </p:clrMapOvr>
  <p:transition xmlns:p14="http://schemas.microsoft.com/office/powerpoint/2010/main" spd="slow" advTm="10000">
    <p:random/>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01700" y="-381000"/>
            <a:ext cx="6870700" cy="1600200"/>
          </a:xfrm>
        </p:spPr>
        <p:txBody>
          <a:bodyPr/>
          <a:lstStyle/>
          <a:p>
            <a:pPr eaLnBrk="1" hangingPunct="1"/>
            <a:r>
              <a:rPr lang="en-US" dirty="0" smtClean="0">
                <a:solidFill>
                  <a:srgbClr val="990099"/>
                </a:solidFill>
                <a:latin typeface="HelloSpot"/>
                <a:cs typeface="HelloSpot"/>
              </a:rPr>
              <a:t>Snack</a:t>
            </a:r>
          </a:p>
        </p:txBody>
      </p:sp>
      <p:sp>
        <p:nvSpPr>
          <p:cNvPr id="10243" name="Rectangle 3"/>
          <p:cNvSpPr>
            <a:spLocks noGrp="1" noChangeArrowheads="1"/>
          </p:cNvSpPr>
          <p:nvPr>
            <p:ph type="body" sz="half" idx="1"/>
          </p:nvPr>
        </p:nvSpPr>
        <p:spPr>
          <a:xfrm>
            <a:off x="685800" y="1676400"/>
            <a:ext cx="7239000" cy="4267200"/>
          </a:xfrm>
        </p:spPr>
        <p:txBody>
          <a:bodyPr/>
          <a:lstStyle/>
          <a:p>
            <a:pPr eaLnBrk="1" hangingPunct="1"/>
            <a:r>
              <a:rPr lang="en-US" sz="2800" b="1" dirty="0" smtClean="0">
                <a:latin typeface="HelloBasic"/>
                <a:cs typeface="HelloBasic"/>
              </a:rPr>
              <a:t>Please make sure to pack your child a healthy snack everyday.  We will be having snack around 3:10 so we ask that you don’t pack anything that needs refrigeration.</a:t>
            </a:r>
          </a:p>
          <a:p>
            <a:pPr eaLnBrk="1" hangingPunct="1"/>
            <a:r>
              <a:rPr lang="en-US" sz="2800" b="1" dirty="0" smtClean="0">
                <a:latin typeface="HelloBasic"/>
                <a:cs typeface="HelloBasic"/>
              </a:rPr>
              <a:t>Please pack a water bottle, especially on hot days.</a:t>
            </a:r>
            <a:endParaRPr lang="en-US" sz="2800" dirty="0" smtClean="0">
              <a:latin typeface="HelloBasic"/>
              <a:cs typeface="HelloBasic"/>
            </a:endParaRPr>
          </a:p>
          <a:p>
            <a:pPr eaLnBrk="1" hangingPunct="1">
              <a:buFontTx/>
              <a:buNone/>
            </a:pPr>
            <a:endParaRPr lang="en-US" sz="2800" dirty="0" smtClean="0"/>
          </a:p>
          <a:p>
            <a:pPr eaLnBrk="1" hangingPunct="1"/>
            <a:endParaRPr lang="en-US" sz="2800" dirty="0" smtClean="0"/>
          </a:p>
        </p:txBody>
      </p:sp>
    </p:spTree>
    <p:extLst>
      <p:ext uri="{BB962C8B-B14F-4D97-AF65-F5344CB8AC3E}">
        <p14:creationId xmlns:p14="http://schemas.microsoft.com/office/powerpoint/2010/main" val="2006280467"/>
      </p:ext>
    </p:extLst>
  </p:cSld>
  <p:clrMapOvr>
    <a:masterClrMapping/>
  </p:clrMapOvr>
  <p:transition xmlns:p14="http://schemas.microsoft.com/office/powerpoint/2010/main" spd="slow" advTm="10000">
    <p:random/>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30300" y="152400"/>
            <a:ext cx="6870700" cy="1600200"/>
          </a:xfrm>
        </p:spPr>
        <p:txBody>
          <a:bodyPr/>
          <a:lstStyle/>
          <a:p>
            <a:pPr eaLnBrk="1" hangingPunct="1"/>
            <a:r>
              <a:rPr lang="en-US" dirty="0" smtClean="0">
                <a:solidFill>
                  <a:srgbClr val="990099"/>
                </a:solidFill>
                <a:latin typeface="HelloSpot"/>
                <a:cs typeface="HelloSpot"/>
              </a:rPr>
              <a:t>Green Folders &amp; Homework</a:t>
            </a:r>
          </a:p>
        </p:txBody>
      </p:sp>
      <p:sp>
        <p:nvSpPr>
          <p:cNvPr id="10243" name="Rectangle 3"/>
          <p:cNvSpPr>
            <a:spLocks noGrp="1" noChangeArrowheads="1"/>
          </p:cNvSpPr>
          <p:nvPr>
            <p:ph type="body" sz="half" idx="1"/>
          </p:nvPr>
        </p:nvSpPr>
        <p:spPr>
          <a:xfrm>
            <a:off x="533400" y="2133600"/>
            <a:ext cx="7848600" cy="4267200"/>
          </a:xfrm>
        </p:spPr>
        <p:txBody>
          <a:bodyPr/>
          <a:lstStyle/>
          <a:p>
            <a:pPr eaLnBrk="1" hangingPunct="1"/>
            <a:r>
              <a:rPr lang="en-US" sz="2200" b="1" dirty="0" smtClean="0">
                <a:latin typeface="HelloBasic"/>
                <a:cs typeface="HelloBasic"/>
              </a:rPr>
              <a:t>Green folders come home every day.  Any notes on behavior and student work will be inside.</a:t>
            </a:r>
          </a:p>
          <a:p>
            <a:pPr marL="0" indent="0" eaLnBrk="1" hangingPunct="1">
              <a:buNone/>
            </a:pPr>
            <a:endParaRPr lang="en-US" sz="800" b="1" dirty="0" smtClean="0">
              <a:latin typeface="HelloBasic"/>
              <a:cs typeface="HelloBasic"/>
            </a:endParaRPr>
          </a:p>
          <a:p>
            <a:pPr marL="0" indent="0" eaLnBrk="1" hangingPunct="1">
              <a:buNone/>
            </a:pPr>
            <a:endParaRPr lang="en-US" sz="800" b="1" dirty="0" smtClean="0">
              <a:latin typeface="HelloBasic"/>
              <a:cs typeface="HelloBasic"/>
            </a:endParaRPr>
          </a:p>
          <a:p>
            <a:pPr eaLnBrk="1" hangingPunct="1">
              <a:buNone/>
            </a:pPr>
            <a:endParaRPr lang="en-US" sz="800" b="1" dirty="0" smtClean="0">
              <a:latin typeface="HelloBasic"/>
              <a:cs typeface="HelloBasic"/>
            </a:endParaRPr>
          </a:p>
          <a:p>
            <a:pPr eaLnBrk="1" hangingPunct="1"/>
            <a:r>
              <a:rPr lang="en-US" sz="2200" b="1" dirty="0" smtClean="0">
                <a:latin typeface="HelloBasic"/>
                <a:cs typeface="HelloBasic"/>
              </a:rPr>
              <a:t>Remember to read nightly with your child and practice reading and spelling sight words.   This is essential to your student’s reading progress.</a:t>
            </a:r>
            <a:endParaRPr lang="en-US" sz="2200" dirty="0" smtClean="0">
              <a:latin typeface="HelloBasic"/>
              <a:cs typeface="HelloBasic"/>
            </a:endParaRPr>
          </a:p>
          <a:p>
            <a:pPr eaLnBrk="1" hangingPunct="1">
              <a:buFontTx/>
              <a:buNone/>
            </a:pPr>
            <a:endParaRPr lang="en-US" sz="2800" dirty="0" smtClean="0"/>
          </a:p>
          <a:p>
            <a:pPr eaLnBrk="1" hangingPunct="1"/>
            <a:endParaRPr lang="en-US" sz="2800" dirty="0" smtClean="0"/>
          </a:p>
        </p:txBody>
      </p:sp>
    </p:spTree>
    <p:extLst>
      <p:ext uri="{BB962C8B-B14F-4D97-AF65-F5344CB8AC3E}">
        <p14:creationId xmlns:p14="http://schemas.microsoft.com/office/powerpoint/2010/main" val="2033776098"/>
      </p:ext>
    </p:extLst>
  </p:cSld>
  <p:clrMapOvr>
    <a:masterClrMapping/>
  </p:clrMapOvr>
  <p:transition xmlns:p14="http://schemas.microsoft.com/office/powerpoint/2010/main" spd="slow" advTm="10000">
    <p:random/>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01700" y="-381000"/>
            <a:ext cx="6870700" cy="1600200"/>
          </a:xfrm>
        </p:spPr>
        <p:txBody>
          <a:bodyPr/>
          <a:lstStyle/>
          <a:p>
            <a:pPr eaLnBrk="1" hangingPunct="1"/>
            <a:r>
              <a:rPr lang="en-US" dirty="0" smtClean="0">
                <a:solidFill>
                  <a:srgbClr val="990099"/>
                </a:solidFill>
                <a:latin typeface="HelloSpot"/>
                <a:cs typeface="HelloSpot"/>
              </a:rPr>
              <a:t>Transportation</a:t>
            </a:r>
          </a:p>
        </p:txBody>
      </p:sp>
      <p:sp>
        <p:nvSpPr>
          <p:cNvPr id="10243" name="Rectangle 3"/>
          <p:cNvSpPr>
            <a:spLocks noGrp="1" noChangeArrowheads="1"/>
          </p:cNvSpPr>
          <p:nvPr>
            <p:ph type="body" sz="half" idx="1"/>
          </p:nvPr>
        </p:nvSpPr>
        <p:spPr>
          <a:xfrm>
            <a:off x="685800" y="1219200"/>
            <a:ext cx="7239000" cy="4267200"/>
          </a:xfrm>
        </p:spPr>
        <p:txBody>
          <a:bodyPr/>
          <a:lstStyle/>
          <a:p>
            <a:pPr marL="0" indent="0" eaLnBrk="1" hangingPunct="1">
              <a:buNone/>
            </a:pPr>
            <a:endParaRPr lang="en-US" sz="2800" b="1" dirty="0">
              <a:latin typeface="HelloBasic"/>
              <a:cs typeface="HelloBasic"/>
            </a:endParaRPr>
          </a:p>
          <a:p>
            <a:pPr marL="0" indent="0" eaLnBrk="1" hangingPunct="1">
              <a:buNone/>
            </a:pPr>
            <a:r>
              <a:rPr lang="en-US" sz="2800" b="1" dirty="0" smtClean="0">
                <a:latin typeface="HelloBasic"/>
                <a:cs typeface="HelloBasic"/>
              </a:rPr>
              <a:t>Please try to keep your child’s transportation home as consistent as possible.  If a change needs to be made, please send a note or call the front office.  I </a:t>
            </a:r>
            <a:r>
              <a:rPr lang="en-US" sz="2800" b="1" u="sng" dirty="0" smtClean="0">
                <a:latin typeface="HelloBasic"/>
                <a:cs typeface="HelloBasic"/>
              </a:rPr>
              <a:t>CANNOT</a:t>
            </a:r>
            <a:r>
              <a:rPr lang="en-US" sz="2800" b="1" dirty="0" smtClean="0">
                <a:latin typeface="HelloBasic"/>
                <a:cs typeface="HelloBasic"/>
              </a:rPr>
              <a:t> take your child’s word for it!  </a:t>
            </a:r>
            <a:endParaRPr lang="en-US" sz="2800" dirty="0" smtClean="0">
              <a:latin typeface="HelloBasic"/>
              <a:cs typeface="HelloBasic"/>
            </a:endParaRPr>
          </a:p>
          <a:p>
            <a:pPr eaLnBrk="1" hangingPunct="1">
              <a:buFontTx/>
              <a:buNone/>
            </a:pPr>
            <a:endParaRPr lang="en-US" sz="2800" dirty="0" smtClean="0"/>
          </a:p>
          <a:p>
            <a:pPr eaLnBrk="1" hangingPunct="1"/>
            <a:endParaRPr lang="en-US" sz="2800" dirty="0" smtClean="0"/>
          </a:p>
        </p:txBody>
      </p:sp>
    </p:spTree>
    <p:extLst>
      <p:ext uri="{BB962C8B-B14F-4D97-AF65-F5344CB8AC3E}">
        <p14:creationId xmlns:p14="http://schemas.microsoft.com/office/powerpoint/2010/main" val="2033776098"/>
      </p:ext>
    </p:extLst>
  </p:cSld>
  <p:clrMapOvr>
    <a:masterClrMapping/>
  </p:clrMapOvr>
  <p:transition xmlns:p14="http://schemas.microsoft.com/office/powerpoint/2010/main" spd="slow" advTm="10000">
    <p:random/>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01700" y="-457200"/>
            <a:ext cx="6870700" cy="1600200"/>
          </a:xfrm>
        </p:spPr>
        <p:txBody>
          <a:bodyPr/>
          <a:lstStyle/>
          <a:p>
            <a:pPr eaLnBrk="1" hangingPunct="1"/>
            <a:r>
              <a:rPr lang="en-US" dirty="0" smtClean="0">
                <a:solidFill>
                  <a:srgbClr val="990099"/>
                </a:solidFill>
                <a:latin typeface="HelloSpot"/>
                <a:cs typeface="HelloSpot"/>
              </a:rPr>
              <a:t>Communication</a:t>
            </a:r>
          </a:p>
        </p:txBody>
      </p:sp>
      <p:sp>
        <p:nvSpPr>
          <p:cNvPr id="10243" name="Rectangle 3"/>
          <p:cNvSpPr>
            <a:spLocks noGrp="1" noChangeArrowheads="1"/>
          </p:cNvSpPr>
          <p:nvPr>
            <p:ph type="body" sz="half" idx="1"/>
          </p:nvPr>
        </p:nvSpPr>
        <p:spPr>
          <a:xfrm>
            <a:off x="685800" y="1219200"/>
            <a:ext cx="7239000" cy="4267200"/>
          </a:xfrm>
        </p:spPr>
        <p:txBody>
          <a:bodyPr/>
          <a:lstStyle/>
          <a:p>
            <a:pPr marL="0" indent="0" eaLnBrk="1" hangingPunct="1">
              <a:buNone/>
            </a:pPr>
            <a:endParaRPr lang="en-US" sz="2800" b="1" dirty="0">
              <a:latin typeface="HelloBasic"/>
              <a:cs typeface="HelloBasic"/>
            </a:endParaRPr>
          </a:p>
          <a:p>
            <a:pPr eaLnBrk="1" hangingPunct="1">
              <a:buFontTx/>
              <a:buChar char="-"/>
            </a:pPr>
            <a:r>
              <a:rPr lang="en-US" sz="2800" b="1" dirty="0" smtClean="0">
                <a:latin typeface="HelloBasic"/>
                <a:cs typeface="HelloBasic"/>
              </a:rPr>
              <a:t>The best way to reach us is via </a:t>
            </a:r>
            <a:r>
              <a:rPr lang="en-US" sz="2800" b="1" dirty="0" smtClean="0">
                <a:latin typeface="HelloBasic"/>
                <a:cs typeface="HelloBasic"/>
              </a:rPr>
              <a:t>email.  </a:t>
            </a:r>
            <a:r>
              <a:rPr lang="en-US" sz="2800" b="1" dirty="0" smtClean="0">
                <a:latin typeface="HelloBasic"/>
                <a:cs typeface="HelloBasic"/>
              </a:rPr>
              <a:t>We will do our best to respond within 24 hours.  </a:t>
            </a:r>
          </a:p>
          <a:p>
            <a:pPr marL="0" indent="0" eaLnBrk="1" hangingPunct="1">
              <a:buNone/>
            </a:pPr>
            <a:endParaRPr lang="en-US" sz="800" b="1" dirty="0" smtClean="0">
              <a:latin typeface="HelloBasic"/>
              <a:cs typeface="HelloBasic"/>
            </a:endParaRPr>
          </a:p>
          <a:p>
            <a:pPr eaLnBrk="1" hangingPunct="1">
              <a:buFontTx/>
              <a:buChar char="-"/>
            </a:pPr>
            <a:r>
              <a:rPr lang="en-US" sz="2800" b="1" dirty="0" smtClean="0">
                <a:latin typeface="HelloBasic"/>
                <a:cs typeface="HelloBasic"/>
              </a:rPr>
              <a:t>If it is an emergency, please call the front office at 919.881.4894.  </a:t>
            </a:r>
          </a:p>
          <a:p>
            <a:pPr eaLnBrk="1" hangingPunct="1">
              <a:buFontTx/>
              <a:buChar char="-"/>
            </a:pPr>
            <a:endParaRPr lang="en-US" sz="2800" dirty="0" smtClean="0"/>
          </a:p>
          <a:p>
            <a:pPr eaLnBrk="1" hangingPunct="1"/>
            <a:endParaRPr lang="en-US" sz="2800" dirty="0" smtClean="0"/>
          </a:p>
        </p:txBody>
      </p:sp>
    </p:spTree>
    <p:extLst>
      <p:ext uri="{BB962C8B-B14F-4D97-AF65-F5344CB8AC3E}">
        <p14:creationId xmlns:p14="http://schemas.microsoft.com/office/powerpoint/2010/main" val="2975406721"/>
      </p:ext>
    </p:extLst>
  </p:cSld>
  <p:clrMapOvr>
    <a:masterClrMapping/>
  </p:clrMapOvr>
  <p:transition xmlns:p14="http://schemas.microsoft.com/office/powerpoint/2010/main" spd="slow" advTm="10000">
    <p:random/>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43000" y="-381000"/>
            <a:ext cx="6870700" cy="1600200"/>
          </a:xfrm>
        </p:spPr>
        <p:txBody>
          <a:bodyPr/>
          <a:lstStyle/>
          <a:p>
            <a:pPr eaLnBrk="1" hangingPunct="1"/>
            <a:r>
              <a:rPr lang="en-US" dirty="0" smtClean="0">
                <a:solidFill>
                  <a:srgbClr val="990099"/>
                </a:solidFill>
                <a:latin typeface="HelloSpot"/>
                <a:cs typeface="HelloSpot"/>
              </a:rPr>
              <a:t>Behavior Management </a:t>
            </a:r>
          </a:p>
        </p:txBody>
      </p:sp>
      <p:sp>
        <p:nvSpPr>
          <p:cNvPr id="12291" name="Rectangle 3"/>
          <p:cNvSpPr>
            <a:spLocks noGrp="1" noChangeArrowheads="1"/>
          </p:cNvSpPr>
          <p:nvPr>
            <p:ph type="body" idx="1"/>
          </p:nvPr>
        </p:nvSpPr>
        <p:spPr>
          <a:xfrm>
            <a:off x="381000" y="1676400"/>
            <a:ext cx="8001000" cy="3962400"/>
          </a:xfrm>
        </p:spPr>
        <p:txBody>
          <a:bodyPr/>
          <a:lstStyle/>
          <a:p>
            <a:pPr marL="457200" lvl="1" indent="0" eaLnBrk="1" hangingPunct="1">
              <a:lnSpc>
                <a:spcPct val="80000"/>
              </a:lnSpc>
              <a:buNone/>
            </a:pPr>
            <a:endParaRPr lang="en-US" sz="800" dirty="0" smtClean="0">
              <a:latin typeface="HelloBasic"/>
              <a:cs typeface="HelloBasic"/>
            </a:endParaRPr>
          </a:p>
          <a:p>
            <a:pPr eaLnBrk="1" hangingPunct="1">
              <a:lnSpc>
                <a:spcPct val="80000"/>
              </a:lnSpc>
            </a:pPr>
            <a:r>
              <a:rPr lang="en-US" sz="2600" dirty="0" smtClean="0">
                <a:latin typeface="HelloBasic"/>
                <a:cs typeface="HelloBasic"/>
              </a:rPr>
              <a:t>Dragon Dollar goals are set each quarter school wide.  If the class meets the goal, then a celebration is earned.  </a:t>
            </a:r>
          </a:p>
          <a:p>
            <a:pPr eaLnBrk="1" hangingPunct="1">
              <a:lnSpc>
                <a:spcPct val="80000"/>
              </a:lnSpc>
            </a:pPr>
            <a:r>
              <a:rPr lang="en-US" sz="2600" dirty="0" smtClean="0">
                <a:latin typeface="HelloBasic"/>
                <a:cs typeface="HelloBasic"/>
              </a:rPr>
              <a:t>In the class we use a clip chart. Students clip up for excellent behavior and down if they are having trouble following the class rules.</a:t>
            </a:r>
          </a:p>
        </p:txBody>
      </p:sp>
    </p:spTree>
  </p:cSld>
  <p:clrMapOvr>
    <a:masterClrMapping/>
  </p:clrMapOvr>
  <p:transition xmlns:p14="http://schemas.microsoft.com/office/powerpoint/2010/main" spd="slow" advTm="10000">
    <p:random/>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01700" y="-381000"/>
            <a:ext cx="6870700" cy="1600200"/>
          </a:xfrm>
        </p:spPr>
        <p:txBody>
          <a:bodyPr/>
          <a:lstStyle/>
          <a:p>
            <a:pPr eaLnBrk="1" hangingPunct="1"/>
            <a:r>
              <a:rPr lang="en-US" dirty="0" smtClean="0">
                <a:solidFill>
                  <a:srgbClr val="990099"/>
                </a:solidFill>
                <a:latin typeface="HelloSpot"/>
                <a:cs typeface="HelloSpot"/>
              </a:rPr>
              <a:t>Field Trips</a:t>
            </a:r>
          </a:p>
        </p:txBody>
      </p:sp>
      <p:sp>
        <p:nvSpPr>
          <p:cNvPr id="10243" name="Rectangle 3"/>
          <p:cNvSpPr>
            <a:spLocks noGrp="1" noChangeArrowheads="1"/>
          </p:cNvSpPr>
          <p:nvPr>
            <p:ph type="body" sz="half" idx="1"/>
          </p:nvPr>
        </p:nvSpPr>
        <p:spPr>
          <a:xfrm>
            <a:off x="685800" y="1219200"/>
            <a:ext cx="7239000" cy="4267200"/>
          </a:xfrm>
        </p:spPr>
        <p:txBody>
          <a:bodyPr/>
          <a:lstStyle/>
          <a:p>
            <a:pPr marL="0" indent="0" eaLnBrk="1" hangingPunct="1">
              <a:buNone/>
            </a:pPr>
            <a:endParaRPr lang="en-US" sz="2600" b="1" dirty="0">
              <a:latin typeface="HelloBasic"/>
              <a:cs typeface="HelloBasic"/>
            </a:endParaRPr>
          </a:p>
          <a:p>
            <a:pPr eaLnBrk="1" hangingPunct="1"/>
            <a:r>
              <a:rPr lang="en-US" sz="2600" dirty="0" smtClean="0">
                <a:latin typeface="HelloBasic"/>
                <a:cs typeface="HelloBasic"/>
              </a:rPr>
              <a:t>All students must have their signed permission slips filled out completely in order to attend any of our class field trips.  Your child will not be permitted to attend if their permission slip is not completed.</a:t>
            </a:r>
          </a:p>
          <a:p>
            <a:pPr marL="0" indent="0" eaLnBrk="1" hangingPunct="1">
              <a:buNone/>
            </a:pPr>
            <a:r>
              <a:rPr lang="en-US" sz="2600" dirty="0" smtClean="0">
                <a:latin typeface="HelloBasic"/>
                <a:cs typeface="HelloBasic"/>
              </a:rPr>
              <a:t>  </a:t>
            </a:r>
          </a:p>
          <a:p>
            <a:pPr eaLnBrk="1" hangingPunct="1"/>
            <a:r>
              <a:rPr lang="en-US" sz="2600" dirty="0" smtClean="0">
                <a:latin typeface="HelloBasic"/>
                <a:cs typeface="HelloBasic"/>
              </a:rPr>
              <a:t>We have lots of things in the works!  So, stayed tuned </a:t>
            </a:r>
            <a:r>
              <a:rPr lang="en-US" sz="2600" dirty="0" smtClean="0">
                <a:latin typeface="HelloBasic"/>
                <a:cs typeface="HelloBasic"/>
                <a:sym typeface="Wingdings"/>
              </a:rPr>
              <a:t> </a:t>
            </a:r>
            <a:endParaRPr lang="en-US" sz="2600" dirty="0" smtClean="0">
              <a:latin typeface="HelloBasic"/>
              <a:cs typeface="HelloBasic"/>
            </a:endParaRPr>
          </a:p>
          <a:p>
            <a:pPr eaLnBrk="1" hangingPunct="1"/>
            <a:endParaRPr lang="en-US" sz="2800" dirty="0" smtClean="0"/>
          </a:p>
        </p:txBody>
      </p:sp>
    </p:spTree>
    <p:extLst>
      <p:ext uri="{BB962C8B-B14F-4D97-AF65-F5344CB8AC3E}">
        <p14:creationId xmlns:p14="http://schemas.microsoft.com/office/powerpoint/2010/main" val="2975406721"/>
      </p:ext>
    </p:extLst>
  </p:cSld>
  <p:clrMapOvr>
    <a:masterClrMapping/>
  </p:clrMapOvr>
  <p:transition xmlns:p14="http://schemas.microsoft.com/office/powerpoint/2010/main" spd="slow" advTm="10000">
    <p:random/>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219200" y="-381000"/>
            <a:ext cx="6870700" cy="1600200"/>
          </a:xfrm>
        </p:spPr>
        <p:txBody>
          <a:bodyPr/>
          <a:lstStyle/>
          <a:p>
            <a:pPr eaLnBrk="1" hangingPunct="1"/>
            <a:r>
              <a:rPr lang="en-US" dirty="0" smtClean="0">
                <a:solidFill>
                  <a:srgbClr val="990099"/>
                </a:solidFill>
                <a:latin typeface="HelloSpot"/>
                <a:cs typeface="HelloSpot"/>
              </a:rPr>
              <a:t>Other Reminders</a:t>
            </a:r>
          </a:p>
        </p:txBody>
      </p:sp>
      <p:sp>
        <p:nvSpPr>
          <p:cNvPr id="14339" name="Text Box 4"/>
          <p:cNvSpPr txBox="1">
            <a:spLocks noChangeArrowheads="1"/>
          </p:cNvSpPr>
          <p:nvPr/>
        </p:nvSpPr>
        <p:spPr bwMode="auto">
          <a:xfrm>
            <a:off x="609600" y="1626780"/>
            <a:ext cx="7848600" cy="4108817"/>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b="1" dirty="0">
                <a:latin typeface="HelloBasic"/>
                <a:cs typeface="HelloBasic"/>
              </a:rPr>
              <a:t>Parent Conferences </a:t>
            </a:r>
            <a:r>
              <a:rPr lang="en-US" b="1">
                <a:latin typeface="HelloBasic"/>
                <a:cs typeface="HelloBasic"/>
              </a:rPr>
              <a:t>in </a:t>
            </a:r>
            <a:r>
              <a:rPr lang="en-US" b="1" smtClean="0">
                <a:latin typeface="HelloBasic"/>
                <a:cs typeface="HelloBasic"/>
              </a:rPr>
              <a:t>November.  </a:t>
            </a:r>
            <a:r>
              <a:rPr lang="en-US" b="1" dirty="0" smtClean="0">
                <a:latin typeface="HelloBasic"/>
                <a:cs typeface="HelloBasic"/>
              </a:rPr>
              <a:t>Stayed tuned for more information.  </a:t>
            </a:r>
            <a:endParaRPr lang="en-US" b="1" dirty="0">
              <a:latin typeface="HelloBasic"/>
              <a:cs typeface="HelloBasic"/>
            </a:endParaRPr>
          </a:p>
          <a:p>
            <a:pPr marL="342900" indent="-342900">
              <a:spcBef>
                <a:spcPct val="50000"/>
              </a:spcBef>
              <a:buFontTx/>
              <a:buAutoNum type="arabicPeriod"/>
            </a:pPr>
            <a:r>
              <a:rPr lang="en-US" b="1" dirty="0" smtClean="0">
                <a:latin typeface="HelloBasic"/>
                <a:cs typeface="HelloBasic"/>
              </a:rPr>
              <a:t>ALL volunteers </a:t>
            </a:r>
            <a:r>
              <a:rPr lang="en-US" b="1" dirty="0">
                <a:latin typeface="HelloBasic"/>
                <a:cs typeface="HelloBasic"/>
              </a:rPr>
              <a:t>must </a:t>
            </a:r>
            <a:r>
              <a:rPr lang="en-US" b="1" dirty="0" smtClean="0">
                <a:latin typeface="HelloBasic"/>
                <a:cs typeface="HelloBasic"/>
              </a:rPr>
              <a:t>be approved by Wake County.  You may register in the Media Center.  You </a:t>
            </a:r>
            <a:r>
              <a:rPr lang="en-US" b="1" u="sng" dirty="0" smtClean="0">
                <a:latin typeface="HelloBasic"/>
                <a:cs typeface="HelloBasic"/>
              </a:rPr>
              <a:t>must</a:t>
            </a:r>
            <a:r>
              <a:rPr lang="en-US" b="1" dirty="0" smtClean="0">
                <a:latin typeface="HelloBasic"/>
                <a:cs typeface="HelloBasic"/>
              </a:rPr>
              <a:t> be cleared through Wake County in order to serve as a chaperone on our field trips!  </a:t>
            </a:r>
          </a:p>
          <a:p>
            <a:pPr marL="342900" indent="-342900">
              <a:spcBef>
                <a:spcPct val="50000"/>
              </a:spcBef>
              <a:buFontTx/>
              <a:buAutoNum type="arabicPeriod"/>
            </a:pPr>
            <a:r>
              <a:rPr lang="en-US" b="1" dirty="0" smtClean="0">
                <a:latin typeface="HelloBasic"/>
                <a:cs typeface="HelloBasic"/>
              </a:rPr>
              <a:t>You must always sign in and out of the front office.  </a:t>
            </a:r>
          </a:p>
          <a:p>
            <a:pPr marL="342900" indent="-342900">
              <a:spcBef>
                <a:spcPct val="50000"/>
              </a:spcBef>
              <a:buFontTx/>
              <a:buAutoNum type="arabicPeriod"/>
            </a:pPr>
            <a:r>
              <a:rPr lang="en-US" b="1" dirty="0" smtClean="0">
                <a:latin typeface="HelloBasic"/>
                <a:cs typeface="HelloBasic"/>
              </a:rPr>
              <a:t>Medications must be kept in the front office.  They may </a:t>
            </a:r>
            <a:r>
              <a:rPr lang="en-US" b="1" u="sng" dirty="0" smtClean="0">
                <a:latin typeface="HelloBasic"/>
                <a:cs typeface="HelloBasic"/>
              </a:rPr>
              <a:t>NOT</a:t>
            </a:r>
            <a:r>
              <a:rPr lang="en-US" b="1" dirty="0" smtClean="0">
                <a:latin typeface="HelloBasic"/>
                <a:cs typeface="HelloBasic"/>
              </a:rPr>
              <a:t> be stored in your child’s book bag.  </a:t>
            </a:r>
          </a:p>
          <a:p>
            <a:pPr marL="342900" indent="-342900">
              <a:spcBef>
                <a:spcPct val="50000"/>
              </a:spcBef>
              <a:buFontTx/>
              <a:buAutoNum type="arabicPeriod"/>
            </a:pPr>
            <a:r>
              <a:rPr lang="en-US" b="1" dirty="0" smtClean="0">
                <a:latin typeface="HelloBasic"/>
                <a:cs typeface="HelloBasic"/>
              </a:rPr>
              <a:t>Please keep your child home when they are sick.  If your child has a fever, it is Wake County policy that your child stay home until they have been fever free for 24 hours.  </a:t>
            </a:r>
            <a:endParaRPr lang="en-US" b="1" dirty="0">
              <a:latin typeface="HelloBasic"/>
              <a:cs typeface="HelloBasic"/>
            </a:endParaRPr>
          </a:p>
          <a:p>
            <a:pPr>
              <a:spcBef>
                <a:spcPct val="50000"/>
              </a:spcBef>
            </a:pPr>
            <a:endParaRPr lang="en-US" dirty="0"/>
          </a:p>
        </p:txBody>
      </p:sp>
    </p:spTree>
  </p:cSld>
  <p:clrMapOvr>
    <a:masterClrMapping/>
  </p:clrMapOvr>
  <p:transition xmlns:p14="http://schemas.microsoft.com/office/powerpoint/2010/main" spd="slow" advTm="10000">
    <p:random/>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30300" y="-609600"/>
            <a:ext cx="6870700" cy="5334000"/>
          </a:xfrm>
        </p:spPr>
        <p:txBody>
          <a:bodyPr/>
          <a:lstStyle/>
          <a:p>
            <a:pPr eaLnBrk="1" hangingPunct="1"/>
            <a:r>
              <a:rPr lang="en-US" sz="8000" dirty="0" smtClean="0">
                <a:solidFill>
                  <a:srgbClr val="990099"/>
                </a:solidFill>
                <a:latin typeface="HelloSpot"/>
                <a:cs typeface="HelloSpot"/>
              </a:rPr>
              <a:t>Questions</a:t>
            </a:r>
            <a:br>
              <a:rPr lang="en-US" sz="8000" dirty="0" smtClean="0">
                <a:solidFill>
                  <a:srgbClr val="990099"/>
                </a:solidFill>
                <a:latin typeface="HelloSpot"/>
                <a:cs typeface="HelloSpot"/>
              </a:rPr>
            </a:br>
            <a:r>
              <a:rPr lang="en-US" sz="8000" dirty="0" smtClean="0">
                <a:solidFill>
                  <a:srgbClr val="990099"/>
                </a:solidFill>
                <a:latin typeface="HelloSpot"/>
                <a:cs typeface="HelloSpot"/>
              </a:rPr>
              <a:t>??</a:t>
            </a:r>
          </a:p>
        </p:txBody>
      </p:sp>
    </p:spTree>
    <p:extLst>
      <p:ext uri="{BB962C8B-B14F-4D97-AF65-F5344CB8AC3E}">
        <p14:creationId xmlns:p14="http://schemas.microsoft.com/office/powerpoint/2010/main" val="2975406721"/>
      </p:ext>
    </p:extLst>
  </p:cSld>
  <p:clrMapOvr>
    <a:masterClrMapping/>
  </p:clrMapOvr>
  <p:transition xmlns:p14="http://schemas.microsoft.com/office/powerpoint/2010/main" spd="slow" advTm="10000">
    <p:random/>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685800"/>
            <a:ext cx="6870700" cy="762000"/>
          </a:xfrm>
        </p:spPr>
        <p:txBody>
          <a:bodyPr/>
          <a:lstStyle/>
          <a:p>
            <a:pPr eaLnBrk="1" hangingPunct="1"/>
            <a:r>
              <a:rPr lang="en-US" dirty="0" smtClean="0">
                <a:solidFill>
                  <a:srgbClr val="990099"/>
                </a:solidFill>
                <a:latin typeface="HelloSpot"/>
                <a:cs typeface="HelloSpot"/>
              </a:rPr>
              <a:t>Literacy</a:t>
            </a:r>
            <a:r>
              <a:rPr lang="en-US" dirty="0" smtClean="0"/>
              <a:t/>
            </a:r>
            <a:br>
              <a:rPr lang="en-US" dirty="0" smtClean="0"/>
            </a:br>
            <a:endParaRPr lang="en-US" dirty="0" smtClean="0"/>
          </a:p>
        </p:txBody>
      </p:sp>
      <p:sp>
        <p:nvSpPr>
          <p:cNvPr id="5123" name="Rectangle 3"/>
          <p:cNvSpPr>
            <a:spLocks noGrp="1" noChangeArrowheads="1"/>
          </p:cNvSpPr>
          <p:nvPr>
            <p:ph type="body" sz="half" idx="1"/>
          </p:nvPr>
        </p:nvSpPr>
        <p:spPr>
          <a:xfrm>
            <a:off x="152400" y="685800"/>
            <a:ext cx="8686800" cy="5562600"/>
          </a:xfrm>
        </p:spPr>
        <p:txBody>
          <a:bodyPr/>
          <a:lstStyle/>
          <a:p>
            <a:pPr lvl="1" eaLnBrk="1" hangingPunct="1">
              <a:lnSpc>
                <a:spcPct val="90000"/>
              </a:lnSpc>
              <a:buFontTx/>
              <a:buNone/>
            </a:pPr>
            <a:endParaRPr lang="en-US" sz="1400" dirty="0" smtClean="0">
              <a:latin typeface="HelloBasic"/>
              <a:cs typeface="HelloBasic"/>
            </a:endParaRPr>
          </a:p>
          <a:p>
            <a:pPr lvl="1" eaLnBrk="1" hangingPunct="1">
              <a:lnSpc>
                <a:spcPct val="90000"/>
              </a:lnSpc>
              <a:buFontTx/>
              <a:buChar char="-"/>
            </a:pPr>
            <a:r>
              <a:rPr lang="en-US" sz="2000" b="1" dirty="0" smtClean="0">
                <a:latin typeface="HelloBasic"/>
                <a:cs typeface="HelloBasic"/>
              </a:rPr>
              <a:t>We use the Daily 5 structure.   </a:t>
            </a:r>
          </a:p>
          <a:p>
            <a:pPr marL="457200" lvl="1" indent="0" eaLnBrk="1" hangingPunct="1">
              <a:lnSpc>
                <a:spcPct val="90000"/>
              </a:lnSpc>
              <a:buNone/>
            </a:pPr>
            <a:endParaRPr lang="en-US" sz="800" b="1" dirty="0" smtClean="0">
              <a:latin typeface="HelloBasic"/>
              <a:cs typeface="HelloBasic"/>
            </a:endParaRPr>
          </a:p>
          <a:p>
            <a:pPr lvl="2" eaLnBrk="1" hangingPunct="1">
              <a:lnSpc>
                <a:spcPct val="90000"/>
              </a:lnSpc>
              <a:buFontTx/>
              <a:buChar char="-"/>
            </a:pPr>
            <a:r>
              <a:rPr lang="en-US" sz="1600" dirty="0" smtClean="0">
                <a:latin typeface="HelloBasic"/>
                <a:cs typeface="HelloBasic"/>
              </a:rPr>
              <a:t>Read to Self</a:t>
            </a:r>
          </a:p>
          <a:p>
            <a:pPr lvl="2" eaLnBrk="1" hangingPunct="1">
              <a:lnSpc>
                <a:spcPct val="90000"/>
              </a:lnSpc>
              <a:buFontTx/>
              <a:buChar char="-"/>
            </a:pPr>
            <a:r>
              <a:rPr lang="en-US" sz="1600" dirty="0" smtClean="0">
                <a:latin typeface="HelloBasic"/>
                <a:cs typeface="HelloBasic"/>
              </a:rPr>
              <a:t>Read to Someone</a:t>
            </a:r>
          </a:p>
          <a:p>
            <a:pPr lvl="2" eaLnBrk="1" hangingPunct="1">
              <a:lnSpc>
                <a:spcPct val="90000"/>
              </a:lnSpc>
              <a:buFontTx/>
              <a:buChar char="-"/>
            </a:pPr>
            <a:r>
              <a:rPr lang="en-US" sz="1600" dirty="0" smtClean="0">
                <a:latin typeface="HelloBasic"/>
                <a:cs typeface="HelloBasic"/>
              </a:rPr>
              <a:t>Word Work</a:t>
            </a:r>
          </a:p>
          <a:p>
            <a:pPr lvl="2" eaLnBrk="1" hangingPunct="1">
              <a:lnSpc>
                <a:spcPct val="90000"/>
              </a:lnSpc>
              <a:buFontTx/>
              <a:buChar char="-"/>
            </a:pPr>
            <a:r>
              <a:rPr lang="en-US" sz="1600" dirty="0" smtClean="0">
                <a:latin typeface="HelloBasic"/>
                <a:cs typeface="HelloBasic"/>
              </a:rPr>
              <a:t>Work on Writing </a:t>
            </a:r>
          </a:p>
          <a:p>
            <a:pPr lvl="2" eaLnBrk="1" hangingPunct="1">
              <a:lnSpc>
                <a:spcPct val="90000"/>
              </a:lnSpc>
              <a:buFontTx/>
              <a:buChar char="-"/>
            </a:pPr>
            <a:r>
              <a:rPr lang="en-US" sz="1600" dirty="0" smtClean="0">
                <a:latin typeface="HelloBasic"/>
                <a:cs typeface="HelloBasic"/>
              </a:rPr>
              <a:t>Listen to Reading </a:t>
            </a:r>
          </a:p>
          <a:p>
            <a:pPr marL="914400" lvl="2" indent="0" eaLnBrk="1" hangingPunct="1">
              <a:lnSpc>
                <a:spcPct val="90000"/>
              </a:lnSpc>
              <a:buNone/>
            </a:pPr>
            <a:endParaRPr lang="en-US" sz="1400" dirty="0" smtClean="0">
              <a:latin typeface="HelloBasic"/>
              <a:cs typeface="HelloBasic"/>
            </a:endParaRPr>
          </a:p>
          <a:p>
            <a:pPr lvl="1" eaLnBrk="1" hangingPunct="1">
              <a:lnSpc>
                <a:spcPct val="90000"/>
              </a:lnSpc>
              <a:buFontTx/>
              <a:buChar char="-"/>
            </a:pPr>
            <a:r>
              <a:rPr lang="en-US" sz="2000" b="1" dirty="0" smtClean="0">
                <a:latin typeface="HelloBasic"/>
                <a:cs typeface="HelloBasic"/>
              </a:rPr>
              <a:t>We explicitly teach and model reading strategies using whole group mini-lessons, small group guided practice and independent practice.   </a:t>
            </a:r>
          </a:p>
          <a:p>
            <a:pPr marL="457200" lvl="1" indent="0" eaLnBrk="1" hangingPunct="1">
              <a:lnSpc>
                <a:spcPct val="90000"/>
              </a:lnSpc>
              <a:buNone/>
            </a:pPr>
            <a:endParaRPr lang="en-US" sz="800" b="1" dirty="0" smtClean="0">
              <a:latin typeface="HelloBasic"/>
              <a:cs typeface="HelloBasic"/>
            </a:endParaRPr>
          </a:p>
          <a:p>
            <a:pPr marL="457200" lvl="1" indent="0" eaLnBrk="1" hangingPunct="1">
              <a:lnSpc>
                <a:spcPct val="90000"/>
              </a:lnSpc>
              <a:buNone/>
            </a:pPr>
            <a:endParaRPr lang="en-US" sz="1800" dirty="0" smtClean="0"/>
          </a:p>
          <a:p>
            <a:pPr lvl="1" eaLnBrk="1" hangingPunct="1">
              <a:lnSpc>
                <a:spcPct val="90000"/>
              </a:lnSpc>
              <a:buFontTx/>
              <a:buNone/>
            </a:pPr>
            <a:endParaRPr lang="en-US" sz="1800" dirty="0" smtClean="0"/>
          </a:p>
          <a:p>
            <a:pPr lvl="1" eaLnBrk="1" hangingPunct="1">
              <a:lnSpc>
                <a:spcPct val="90000"/>
              </a:lnSpc>
            </a:pPr>
            <a:endParaRPr lang="en-US" sz="1800" dirty="0" smtClean="0"/>
          </a:p>
          <a:p>
            <a:pPr lvl="1" eaLnBrk="1" hangingPunct="1">
              <a:lnSpc>
                <a:spcPct val="90000"/>
              </a:lnSpc>
            </a:pPr>
            <a:endParaRPr lang="en-US" sz="1600" dirty="0" smtClean="0"/>
          </a:p>
          <a:p>
            <a:pPr lvl="1" eaLnBrk="1" hangingPunct="1">
              <a:lnSpc>
                <a:spcPct val="90000"/>
              </a:lnSpc>
            </a:pPr>
            <a:endParaRPr lang="en-US" sz="1600" dirty="0" smtClean="0"/>
          </a:p>
          <a:p>
            <a:pPr lvl="1" eaLnBrk="1" hangingPunct="1">
              <a:lnSpc>
                <a:spcPct val="90000"/>
              </a:lnSpc>
            </a:pPr>
            <a:endParaRPr lang="en-US" sz="1600" dirty="0" smtClean="0"/>
          </a:p>
          <a:p>
            <a:pPr lvl="1" eaLnBrk="1" hangingPunct="1">
              <a:lnSpc>
                <a:spcPct val="90000"/>
              </a:lnSpc>
            </a:pPr>
            <a:endParaRPr lang="en-US" sz="1600" dirty="0" smtClean="0"/>
          </a:p>
        </p:txBody>
      </p:sp>
      <p:pic>
        <p:nvPicPr>
          <p:cNvPr id="1028" name="Picture 4" descr="Image result for animal reading strateg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581400"/>
            <a:ext cx="3962400" cy="30642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slow" advTm="10000">
    <p:random/>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685800"/>
            <a:ext cx="6870700" cy="762000"/>
          </a:xfrm>
        </p:spPr>
        <p:txBody>
          <a:bodyPr/>
          <a:lstStyle/>
          <a:p>
            <a:pPr eaLnBrk="1" hangingPunct="1"/>
            <a:r>
              <a:rPr lang="en-US" dirty="0" smtClean="0">
                <a:solidFill>
                  <a:srgbClr val="990099"/>
                </a:solidFill>
                <a:latin typeface="HelloSpot"/>
                <a:cs typeface="HelloSpot"/>
              </a:rPr>
              <a:t>Literacy</a:t>
            </a:r>
            <a:r>
              <a:rPr lang="en-US" dirty="0" smtClean="0"/>
              <a:t/>
            </a:r>
            <a:br>
              <a:rPr lang="en-US" dirty="0" smtClean="0"/>
            </a:br>
            <a:endParaRPr lang="en-US" dirty="0" smtClean="0"/>
          </a:p>
        </p:txBody>
      </p:sp>
      <p:sp>
        <p:nvSpPr>
          <p:cNvPr id="5123" name="Rectangle 3"/>
          <p:cNvSpPr>
            <a:spLocks noGrp="1" noChangeArrowheads="1"/>
          </p:cNvSpPr>
          <p:nvPr>
            <p:ph type="body" sz="half" idx="1"/>
          </p:nvPr>
        </p:nvSpPr>
        <p:spPr>
          <a:xfrm>
            <a:off x="152400" y="762000"/>
            <a:ext cx="8153400" cy="5562600"/>
          </a:xfrm>
        </p:spPr>
        <p:txBody>
          <a:bodyPr/>
          <a:lstStyle/>
          <a:p>
            <a:pPr lvl="1" eaLnBrk="1" hangingPunct="1">
              <a:lnSpc>
                <a:spcPct val="90000"/>
              </a:lnSpc>
              <a:buFontTx/>
              <a:buChar char="-"/>
            </a:pPr>
            <a:endParaRPr lang="en-US" sz="1600" dirty="0" smtClean="0">
              <a:latin typeface="HelloBasic"/>
              <a:cs typeface="HelloBasic"/>
            </a:endParaRPr>
          </a:p>
          <a:p>
            <a:pPr lvl="1" eaLnBrk="1" hangingPunct="1">
              <a:lnSpc>
                <a:spcPct val="90000"/>
              </a:lnSpc>
              <a:buFontTx/>
              <a:buChar char="-"/>
            </a:pPr>
            <a:r>
              <a:rPr lang="en-US" b="1" u="sng" dirty="0" smtClean="0">
                <a:latin typeface="HelloBasic"/>
                <a:cs typeface="HelloBasic"/>
              </a:rPr>
              <a:t>Letterland</a:t>
            </a:r>
            <a:r>
              <a:rPr lang="en-US" sz="2000" dirty="0" smtClean="0">
                <a:latin typeface="HelloBasic"/>
                <a:cs typeface="HelloBasic"/>
              </a:rPr>
              <a:t> is </a:t>
            </a:r>
            <a:r>
              <a:rPr lang="en-US" sz="2000" dirty="0">
                <a:latin typeface="HelloBasic"/>
                <a:cs typeface="HelloBasic"/>
              </a:rPr>
              <a:t>a phonics-based approach to teaching reading, writing and </a:t>
            </a:r>
            <a:r>
              <a:rPr lang="en-US" sz="2000" dirty="0" smtClean="0">
                <a:latin typeface="HelloBasic"/>
                <a:cs typeface="HelloBasic"/>
              </a:rPr>
              <a:t>spelling. The </a:t>
            </a:r>
            <a:r>
              <a:rPr lang="en-US" sz="2000" dirty="0">
                <a:latin typeface="HelloBasic"/>
                <a:cs typeface="HelloBasic"/>
              </a:rPr>
              <a:t>Letterland characters transform plain black letter shapes into child-friendly pictograms, and they all live in an imaginary place called Letterland. </a:t>
            </a:r>
            <a:endParaRPr lang="en-US" sz="2000" dirty="0" smtClean="0">
              <a:latin typeface="HelloBasic"/>
              <a:cs typeface="HelloBasic"/>
            </a:endParaRPr>
          </a:p>
          <a:p>
            <a:pPr marL="457200" lvl="1" indent="0" eaLnBrk="1" hangingPunct="1">
              <a:lnSpc>
                <a:spcPct val="90000"/>
              </a:lnSpc>
              <a:buNone/>
            </a:pPr>
            <a:r>
              <a:rPr lang="en-US" sz="1600" dirty="0">
                <a:latin typeface="HelloBasic"/>
                <a:cs typeface="HelloBasic"/>
              </a:rPr>
              <a:t> </a:t>
            </a:r>
            <a:endParaRPr lang="en-US" sz="1600" dirty="0" smtClean="0">
              <a:latin typeface="HelloBasic"/>
              <a:cs typeface="HelloBasic"/>
            </a:endParaRPr>
          </a:p>
          <a:p>
            <a:pPr lvl="1" eaLnBrk="1" hangingPunct="1">
              <a:lnSpc>
                <a:spcPct val="90000"/>
              </a:lnSpc>
            </a:pPr>
            <a:endParaRPr lang="en-US" sz="1800" dirty="0" smtClean="0"/>
          </a:p>
          <a:p>
            <a:pPr lvl="1" eaLnBrk="1" hangingPunct="1">
              <a:lnSpc>
                <a:spcPct val="90000"/>
              </a:lnSpc>
            </a:pPr>
            <a:endParaRPr lang="en-US" sz="1600" dirty="0" smtClean="0"/>
          </a:p>
          <a:p>
            <a:pPr lvl="1" eaLnBrk="1" hangingPunct="1">
              <a:lnSpc>
                <a:spcPct val="90000"/>
              </a:lnSpc>
            </a:pPr>
            <a:endParaRPr lang="en-US" sz="1600" dirty="0" smtClean="0"/>
          </a:p>
          <a:p>
            <a:pPr lvl="1" eaLnBrk="1" hangingPunct="1">
              <a:lnSpc>
                <a:spcPct val="90000"/>
              </a:lnSpc>
            </a:pPr>
            <a:endParaRPr lang="en-US" sz="1600" dirty="0" smtClean="0"/>
          </a:p>
          <a:p>
            <a:pPr lvl="1" eaLnBrk="1" hangingPunct="1">
              <a:lnSpc>
                <a:spcPct val="90000"/>
              </a:lnSpc>
            </a:pPr>
            <a:endParaRPr lang="en-US" sz="1600" dirty="0" smtClean="0"/>
          </a:p>
        </p:txBody>
      </p:sp>
      <p:pic>
        <p:nvPicPr>
          <p:cNvPr id="2" name="Picture 1"/>
          <p:cNvPicPr>
            <a:picLocks noChangeAspect="1"/>
          </p:cNvPicPr>
          <p:nvPr/>
        </p:nvPicPr>
        <p:blipFill>
          <a:blip r:embed="rId2" cstate="print"/>
          <a:stretch>
            <a:fillRect/>
          </a:stretch>
        </p:blipFill>
        <p:spPr>
          <a:xfrm>
            <a:off x="2438400" y="2743200"/>
            <a:ext cx="5029200" cy="3276600"/>
          </a:xfrm>
          <a:prstGeom prst="rect">
            <a:avLst/>
          </a:prstGeom>
        </p:spPr>
      </p:pic>
    </p:spTree>
    <p:extLst>
      <p:ext uri="{BB962C8B-B14F-4D97-AF65-F5344CB8AC3E}">
        <p14:creationId xmlns:p14="http://schemas.microsoft.com/office/powerpoint/2010/main" val="898198494"/>
      </p:ext>
    </p:extLst>
  </p:cSld>
  <p:clrMapOvr>
    <a:masterClrMapping/>
  </p:clrMapOvr>
  <p:transition xmlns:p14="http://schemas.microsoft.com/office/powerpoint/2010/main" spd="slow" advTm="10000">
    <p:random/>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934200" cy="609600"/>
          </a:xfrm>
        </p:spPr>
        <p:txBody>
          <a:bodyPr/>
          <a:lstStyle/>
          <a:p>
            <a:r>
              <a:rPr lang="en-US" dirty="0">
                <a:solidFill>
                  <a:srgbClr val="990099"/>
                </a:solidFill>
                <a:latin typeface="HelloSpot"/>
                <a:cs typeface="HelloSpot"/>
              </a:rPr>
              <a:t>Literacy</a:t>
            </a:r>
            <a:endParaRPr lang="en-US" dirty="0"/>
          </a:p>
        </p:txBody>
      </p:sp>
      <p:sp>
        <p:nvSpPr>
          <p:cNvPr id="3" name="Content Placeholder 2"/>
          <p:cNvSpPr>
            <a:spLocks noGrp="1"/>
          </p:cNvSpPr>
          <p:nvPr>
            <p:ph idx="1"/>
          </p:nvPr>
        </p:nvSpPr>
        <p:spPr>
          <a:xfrm>
            <a:off x="304800" y="762000"/>
            <a:ext cx="7696200" cy="3657600"/>
          </a:xfrm>
        </p:spPr>
        <p:txBody>
          <a:bodyPr/>
          <a:lstStyle/>
          <a:p>
            <a:pPr marL="457200" lvl="1" indent="0" eaLnBrk="1" hangingPunct="1">
              <a:lnSpc>
                <a:spcPct val="90000"/>
              </a:lnSpc>
              <a:buNone/>
            </a:pPr>
            <a:r>
              <a:rPr lang="en-US" sz="1600" dirty="0">
                <a:latin typeface="HelloBasic"/>
                <a:cs typeface="HelloBasic"/>
              </a:rPr>
              <a:t> </a:t>
            </a:r>
          </a:p>
          <a:p>
            <a:pPr lvl="1" eaLnBrk="1" hangingPunct="1">
              <a:lnSpc>
                <a:spcPct val="90000"/>
              </a:lnSpc>
            </a:pPr>
            <a:r>
              <a:rPr lang="en-US" sz="2000" b="1" u="sng" dirty="0">
                <a:latin typeface="HelloBasic"/>
                <a:cs typeface="HelloBasic"/>
              </a:rPr>
              <a:t>Sight Words </a:t>
            </a:r>
            <a:r>
              <a:rPr lang="en-US" sz="2000" dirty="0">
                <a:latin typeface="HelloBasic"/>
                <a:cs typeface="HelloBasic"/>
              </a:rPr>
              <a:t>are words that are frequently used and repeated in text.  Sight words are critical to reading not only because they are used frequently, but also because many of them cannot be easily sounded out or illustrated. </a:t>
            </a:r>
            <a:r>
              <a:rPr lang="en-US" sz="2000" dirty="0" smtClean="0">
                <a:latin typeface="HelloBasic"/>
                <a:cs typeface="HelloBasic"/>
              </a:rPr>
              <a:t>  We will be learning two or three sight words a week in class, however, encourage your student to learn at their own pace at home.</a:t>
            </a:r>
          </a:p>
          <a:p>
            <a:pPr lvl="1" eaLnBrk="1" hangingPunct="1">
              <a:lnSpc>
                <a:spcPct val="90000"/>
              </a:lnSpc>
            </a:pPr>
            <a:endParaRPr lang="en-US" sz="2000" dirty="0">
              <a:latin typeface="HelloBasic"/>
            </a:endParaRPr>
          </a:p>
          <a:p>
            <a:pPr lvl="1" eaLnBrk="1" hangingPunct="1">
              <a:lnSpc>
                <a:spcPct val="90000"/>
              </a:lnSpc>
            </a:pPr>
            <a:r>
              <a:rPr lang="en-US" sz="2000" b="1" u="sng" dirty="0" smtClean="0">
                <a:latin typeface="HelloBasic"/>
              </a:rPr>
              <a:t>Book Bags </a:t>
            </a:r>
            <a:r>
              <a:rPr lang="en-US" sz="2000" dirty="0" smtClean="0">
                <a:latin typeface="HelloBasic"/>
              </a:rPr>
              <a:t>will be going home with students each week!  Send back those bags weekly and we will send home new books to practice!</a:t>
            </a:r>
            <a:endParaRPr lang="en-US" sz="3600" dirty="0"/>
          </a:p>
        </p:txBody>
      </p:sp>
    </p:spTree>
    <p:extLst>
      <p:ext uri="{BB962C8B-B14F-4D97-AF65-F5344CB8AC3E}">
        <p14:creationId xmlns:p14="http://schemas.microsoft.com/office/powerpoint/2010/main" val="1781788621"/>
      </p:ext>
    </p:extLst>
  </p:cSld>
  <p:clrMapOvr>
    <a:masterClrMapping/>
  </p:clrMapOvr>
  <p:transition xmlns:p14="http://schemas.microsoft.com/office/powerpoint/2010/main" spd="slow" advTm="10000">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685800"/>
            <a:ext cx="6870700" cy="762000"/>
          </a:xfrm>
        </p:spPr>
        <p:txBody>
          <a:bodyPr/>
          <a:lstStyle/>
          <a:p>
            <a:pPr eaLnBrk="1" hangingPunct="1"/>
            <a:r>
              <a:rPr lang="en-US" dirty="0" smtClean="0">
                <a:solidFill>
                  <a:srgbClr val="990099"/>
                </a:solidFill>
                <a:latin typeface="HelloSpot"/>
                <a:cs typeface="HelloSpot"/>
              </a:rPr>
              <a:t>Literacy</a:t>
            </a:r>
            <a:r>
              <a:rPr lang="en-US" dirty="0" smtClean="0"/>
              <a:t/>
            </a:r>
            <a:br>
              <a:rPr lang="en-US" dirty="0" smtClean="0"/>
            </a:br>
            <a:endParaRPr lang="en-US" dirty="0" smtClean="0"/>
          </a:p>
        </p:txBody>
      </p:sp>
      <p:sp>
        <p:nvSpPr>
          <p:cNvPr id="5123" name="Rectangle 3"/>
          <p:cNvSpPr>
            <a:spLocks noGrp="1" noChangeArrowheads="1"/>
          </p:cNvSpPr>
          <p:nvPr>
            <p:ph type="body" sz="half" idx="1"/>
          </p:nvPr>
        </p:nvSpPr>
        <p:spPr>
          <a:xfrm>
            <a:off x="152400" y="685800"/>
            <a:ext cx="8458200" cy="5562600"/>
          </a:xfrm>
        </p:spPr>
        <p:txBody>
          <a:bodyPr/>
          <a:lstStyle/>
          <a:p>
            <a:pPr lvl="1" eaLnBrk="1" hangingPunct="1">
              <a:lnSpc>
                <a:spcPct val="90000"/>
              </a:lnSpc>
              <a:buFontTx/>
              <a:buNone/>
            </a:pPr>
            <a:endParaRPr lang="en-US" sz="1400" dirty="0" smtClean="0">
              <a:latin typeface="HelloBasic"/>
              <a:cs typeface="HelloBasic"/>
            </a:endParaRPr>
          </a:p>
          <a:p>
            <a:pPr lvl="1" eaLnBrk="1" hangingPunct="1">
              <a:lnSpc>
                <a:spcPct val="90000"/>
              </a:lnSpc>
              <a:buFontTx/>
              <a:buChar char="-"/>
            </a:pPr>
            <a:r>
              <a:rPr lang="en-US" sz="2400" b="1" u="sng" dirty="0" smtClean="0">
                <a:latin typeface="HelloBasic"/>
                <a:cs typeface="HelloBasic"/>
              </a:rPr>
              <a:t>Writer’s Workshop:</a:t>
            </a:r>
            <a:r>
              <a:rPr lang="en-US" sz="1400" dirty="0" smtClean="0">
                <a:latin typeface="HelloBasic"/>
                <a:cs typeface="HelloBasic"/>
              </a:rPr>
              <a:t>	</a:t>
            </a:r>
          </a:p>
          <a:p>
            <a:pPr marL="457200" lvl="1" indent="0" eaLnBrk="1" hangingPunct="1">
              <a:lnSpc>
                <a:spcPct val="90000"/>
              </a:lnSpc>
              <a:buNone/>
            </a:pPr>
            <a:endParaRPr lang="en-US" sz="1400" dirty="0" smtClean="0">
              <a:latin typeface="HelloBasic"/>
              <a:cs typeface="HelloBasic"/>
            </a:endParaRPr>
          </a:p>
          <a:p>
            <a:pPr marL="0" indent="0">
              <a:buNone/>
            </a:pPr>
            <a:r>
              <a:rPr lang="en-US" sz="1800" b="1" dirty="0" smtClean="0">
                <a:latin typeface="HelloBasic"/>
                <a:cs typeface="HelloBasic"/>
              </a:rPr>
              <a:t>Der </a:t>
            </a:r>
            <a:r>
              <a:rPr lang="en-US" sz="1800" b="1" dirty="0">
                <a:latin typeface="HelloBasic"/>
                <a:cs typeface="HelloBasic"/>
              </a:rPr>
              <a:t>Parints</a:t>
            </a:r>
            <a:r>
              <a:rPr lang="en-US" sz="1800" b="1" dirty="0" smtClean="0">
                <a:latin typeface="HelloBasic"/>
                <a:cs typeface="HelloBasic"/>
              </a:rPr>
              <a:t>,</a:t>
            </a:r>
          </a:p>
          <a:p>
            <a:pPr marL="0" indent="0">
              <a:buNone/>
            </a:pPr>
            <a:endParaRPr lang="en-US" sz="800" b="1" dirty="0" smtClean="0">
              <a:latin typeface="HelloBasic"/>
              <a:cs typeface="HelloBasic"/>
            </a:endParaRPr>
          </a:p>
          <a:p>
            <a:pPr marL="0" indent="0">
              <a:buNone/>
            </a:pPr>
            <a:r>
              <a:rPr lang="en-US" sz="1800" b="1" dirty="0" smtClean="0">
                <a:latin typeface="HelloBasic"/>
                <a:cs typeface="HelloBasic"/>
              </a:rPr>
              <a:t>Az </a:t>
            </a:r>
            <a:r>
              <a:rPr lang="en-US" sz="1800" b="1" dirty="0">
                <a:latin typeface="HelloBasic"/>
                <a:cs typeface="HelloBasic"/>
              </a:rPr>
              <a:t>ur child brings home riting for the ferst tim, do not be serprizd at the </a:t>
            </a:r>
            <a:r>
              <a:rPr lang="en-US" sz="1800" b="1" dirty="0" smtClean="0">
                <a:latin typeface="HelloBasic"/>
                <a:cs typeface="HelloBasic"/>
              </a:rPr>
              <a:t>speling.</a:t>
            </a:r>
            <a:r>
              <a:rPr lang="en-US" sz="1800" b="1" dirty="0">
                <a:latin typeface="HelloBasic"/>
                <a:cs typeface="HelloBasic"/>
              </a:rPr>
              <a:t> </a:t>
            </a:r>
            <a:r>
              <a:rPr lang="en-US" sz="1800" b="1" dirty="0" smtClean="0">
                <a:latin typeface="HelloBasic"/>
                <a:cs typeface="HelloBasic"/>
              </a:rPr>
              <a:t> The </a:t>
            </a:r>
            <a:r>
              <a:rPr lang="en-US" sz="1800" b="1" dirty="0">
                <a:latin typeface="HelloBasic"/>
                <a:cs typeface="HelloBasic"/>
              </a:rPr>
              <a:t>inglish </a:t>
            </a:r>
            <a:r>
              <a:rPr lang="en-US" sz="1800" b="1" dirty="0" smtClean="0">
                <a:latin typeface="HelloBasic"/>
                <a:cs typeface="HelloBasic"/>
              </a:rPr>
              <a:t>langwij </a:t>
            </a:r>
            <a:r>
              <a:rPr lang="en-US" sz="1800" b="1" dirty="0">
                <a:latin typeface="HelloBasic"/>
                <a:cs typeface="HelloBasic"/>
              </a:rPr>
              <a:t>is confusing for </a:t>
            </a:r>
            <a:r>
              <a:rPr lang="en-US" sz="1800" b="1" dirty="0" smtClean="0">
                <a:latin typeface="HelloBasic"/>
                <a:cs typeface="HelloBasic"/>
              </a:rPr>
              <a:t>studints.</a:t>
            </a:r>
            <a:r>
              <a:rPr lang="en-US" sz="1800" b="1" dirty="0">
                <a:latin typeface="HelloBasic"/>
                <a:cs typeface="HelloBasic"/>
              </a:rPr>
              <a:t> </a:t>
            </a:r>
            <a:r>
              <a:rPr lang="en-US" sz="1800" b="1" dirty="0" smtClean="0">
                <a:latin typeface="HelloBasic"/>
                <a:cs typeface="HelloBasic"/>
              </a:rPr>
              <a:t> Prematur </a:t>
            </a:r>
            <a:r>
              <a:rPr lang="en-US" sz="1800" b="1" dirty="0">
                <a:latin typeface="HelloBasic"/>
                <a:cs typeface="HelloBasic"/>
              </a:rPr>
              <a:t>insistints that studints uz standar or “correct” speling </a:t>
            </a:r>
            <a:r>
              <a:rPr lang="en-US" sz="1800" b="1" dirty="0" smtClean="0">
                <a:latin typeface="HelloBasic"/>
                <a:cs typeface="HelloBasic"/>
              </a:rPr>
              <a:t>inhibits </a:t>
            </a:r>
            <a:r>
              <a:rPr lang="en-US" sz="1800" b="1" dirty="0">
                <a:latin typeface="HelloBasic"/>
                <a:cs typeface="HelloBasic"/>
              </a:rPr>
              <a:t>their dezir and ability to </a:t>
            </a:r>
            <a:r>
              <a:rPr lang="en-US" sz="1800" b="1" dirty="0" smtClean="0">
                <a:latin typeface="HelloBasic"/>
                <a:cs typeface="HelloBasic"/>
              </a:rPr>
              <a:t>rit.</a:t>
            </a:r>
            <a:r>
              <a:rPr lang="en-US" sz="1800" b="1" dirty="0">
                <a:latin typeface="HelloBasic"/>
                <a:cs typeface="HelloBasic"/>
              </a:rPr>
              <a:t> </a:t>
            </a:r>
            <a:r>
              <a:rPr lang="en-US" sz="1800" b="1" dirty="0" smtClean="0">
                <a:latin typeface="HelloBasic"/>
                <a:cs typeface="HelloBasic"/>
              </a:rPr>
              <a:t> We </a:t>
            </a:r>
            <a:r>
              <a:rPr lang="en-US" sz="1800" b="1" dirty="0">
                <a:latin typeface="HelloBasic"/>
                <a:cs typeface="HelloBasic"/>
              </a:rPr>
              <a:t>will uz “temporary speling” in r </a:t>
            </a:r>
            <a:r>
              <a:rPr lang="en-US" sz="1800" b="1" dirty="0" smtClean="0">
                <a:latin typeface="HelloBasic"/>
                <a:cs typeface="HelloBasic"/>
              </a:rPr>
              <a:t>wrk.</a:t>
            </a:r>
            <a:r>
              <a:rPr lang="en-US" sz="1800" b="1" dirty="0">
                <a:latin typeface="HelloBasic"/>
                <a:cs typeface="HelloBasic"/>
              </a:rPr>
              <a:t> </a:t>
            </a:r>
            <a:r>
              <a:rPr lang="en-US" sz="1800" b="1" dirty="0" smtClean="0">
                <a:latin typeface="HelloBasic"/>
                <a:cs typeface="HelloBasic"/>
              </a:rPr>
              <a:t> It </a:t>
            </a:r>
            <a:r>
              <a:rPr lang="en-US" sz="1800" b="1" dirty="0">
                <a:latin typeface="HelloBasic"/>
                <a:cs typeface="HelloBasic"/>
              </a:rPr>
              <a:t>iz a grat assessment </a:t>
            </a:r>
            <a:r>
              <a:rPr lang="en-US" sz="1800" b="1" dirty="0" smtClean="0">
                <a:latin typeface="HelloBasic"/>
                <a:cs typeface="HelloBasic"/>
              </a:rPr>
              <a:t>to </a:t>
            </a:r>
            <a:r>
              <a:rPr lang="en-US" sz="1800" b="1" dirty="0">
                <a:latin typeface="HelloBasic"/>
                <a:cs typeface="HelloBasic"/>
              </a:rPr>
              <a:t>se wut yor child nos.</a:t>
            </a:r>
          </a:p>
          <a:p>
            <a:pPr marL="0" indent="0">
              <a:buNone/>
            </a:pPr>
            <a:endParaRPr lang="en-US" sz="800" b="1" dirty="0">
              <a:latin typeface="HelloBasic"/>
              <a:cs typeface="HelloBasic"/>
            </a:endParaRPr>
          </a:p>
          <a:p>
            <a:pPr marL="0" indent="0">
              <a:buNone/>
            </a:pPr>
            <a:r>
              <a:rPr lang="en-US" sz="1800" b="1" dirty="0" smtClean="0">
                <a:latin typeface="HelloBasic"/>
                <a:cs typeface="HelloBasic"/>
              </a:rPr>
              <a:t>Az </a:t>
            </a:r>
            <a:r>
              <a:rPr lang="en-US" sz="1800" b="1" dirty="0">
                <a:latin typeface="HelloBasic"/>
                <a:cs typeface="HelloBasic"/>
              </a:rPr>
              <a:t>parints u can hlp ur child bi prazing awl their </a:t>
            </a:r>
            <a:r>
              <a:rPr lang="en-US" sz="1800" b="1" dirty="0" smtClean="0">
                <a:latin typeface="HelloBasic"/>
                <a:cs typeface="HelloBasic"/>
              </a:rPr>
              <a:t>riting.</a:t>
            </a:r>
            <a:r>
              <a:rPr lang="en-US" sz="1800" b="1" dirty="0">
                <a:latin typeface="HelloBasic"/>
                <a:cs typeface="HelloBasic"/>
              </a:rPr>
              <a:t> </a:t>
            </a:r>
            <a:r>
              <a:rPr lang="en-US" sz="1800" b="1" dirty="0" smtClean="0">
                <a:latin typeface="HelloBasic"/>
                <a:cs typeface="HelloBasic"/>
              </a:rPr>
              <a:t> Let </a:t>
            </a:r>
            <a:r>
              <a:rPr lang="en-US" sz="1800" b="1" dirty="0">
                <a:latin typeface="HelloBasic"/>
                <a:cs typeface="HelloBasic"/>
              </a:rPr>
              <a:t>ur child red thair riting to </a:t>
            </a:r>
            <a:r>
              <a:rPr lang="en-US" sz="1800" b="1" dirty="0" smtClean="0">
                <a:latin typeface="HelloBasic"/>
                <a:cs typeface="HelloBasic"/>
              </a:rPr>
              <a:t>u.</a:t>
            </a:r>
            <a:r>
              <a:rPr lang="en-US" sz="1800" b="1" dirty="0">
                <a:latin typeface="HelloBasic"/>
                <a:cs typeface="HelloBasic"/>
              </a:rPr>
              <a:t> </a:t>
            </a:r>
            <a:r>
              <a:rPr lang="en-US" sz="1800" b="1" dirty="0" smtClean="0">
                <a:latin typeface="HelloBasic"/>
                <a:cs typeface="HelloBasic"/>
              </a:rPr>
              <a:t> Displa </a:t>
            </a:r>
            <a:r>
              <a:rPr lang="en-US" sz="1800" b="1" dirty="0">
                <a:latin typeface="HelloBasic"/>
                <a:cs typeface="HelloBasic"/>
              </a:rPr>
              <a:t>thair </a:t>
            </a:r>
            <a:r>
              <a:rPr lang="en-US" sz="1800" b="1" dirty="0" smtClean="0">
                <a:latin typeface="HelloBasic"/>
                <a:cs typeface="HelloBasic"/>
              </a:rPr>
              <a:t>riting </a:t>
            </a:r>
            <a:r>
              <a:rPr lang="en-US" sz="1800" b="1" dirty="0">
                <a:latin typeface="HelloBasic"/>
                <a:cs typeface="HelloBasic"/>
              </a:rPr>
              <a:t>around ur </a:t>
            </a:r>
            <a:r>
              <a:rPr lang="en-US" sz="1800" b="1" dirty="0" smtClean="0">
                <a:latin typeface="HelloBasic"/>
                <a:cs typeface="HelloBasic"/>
              </a:rPr>
              <a:t>hom.</a:t>
            </a:r>
            <a:r>
              <a:rPr lang="en-US" sz="1800" b="1" dirty="0">
                <a:latin typeface="HelloBasic"/>
                <a:cs typeface="HelloBasic"/>
              </a:rPr>
              <a:t> </a:t>
            </a:r>
            <a:r>
              <a:rPr lang="en-US" sz="1800" b="1" dirty="0" smtClean="0">
                <a:latin typeface="HelloBasic"/>
                <a:cs typeface="HelloBasic"/>
              </a:rPr>
              <a:t> No </a:t>
            </a:r>
            <a:r>
              <a:rPr lang="en-US" sz="1800" b="1" dirty="0">
                <a:latin typeface="HelloBasic"/>
                <a:cs typeface="HelloBasic"/>
              </a:rPr>
              <a:t>that as ur child becomz familyer with riting, he or she wil wake the </a:t>
            </a:r>
            <a:r>
              <a:rPr lang="en-US" sz="1800" b="1" dirty="0" smtClean="0">
                <a:latin typeface="HelloBasic"/>
                <a:cs typeface="HelloBasic"/>
              </a:rPr>
              <a:t>tranzishun </a:t>
            </a:r>
            <a:r>
              <a:rPr lang="en-US" sz="1800" b="1" dirty="0">
                <a:latin typeface="HelloBasic"/>
                <a:cs typeface="HelloBasic"/>
              </a:rPr>
              <a:t>to standar speling. </a:t>
            </a:r>
          </a:p>
          <a:p>
            <a:pPr marL="0" indent="0">
              <a:buNone/>
            </a:pPr>
            <a:endParaRPr lang="en-US" sz="1800" b="1" dirty="0">
              <a:latin typeface="HelloBasic"/>
              <a:cs typeface="HelloBasic"/>
            </a:endParaRPr>
          </a:p>
          <a:p>
            <a:pPr marL="0" indent="0">
              <a:buNone/>
            </a:pPr>
            <a:r>
              <a:rPr lang="en-US" sz="1800" b="1" dirty="0" smtClean="0">
                <a:latin typeface="HelloBasic"/>
                <a:cs typeface="HelloBasic"/>
              </a:rPr>
              <a:t>Thank </a:t>
            </a:r>
            <a:r>
              <a:rPr lang="en-US" sz="1800" b="1" dirty="0">
                <a:latin typeface="HelloBasic"/>
                <a:cs typeface="HelloBasic"/>
              </a:rPr>
              <a:t>u</a:t>
            </a:r>
            <a:r>
              <a:rPr lang="en-US" sz="1800" b="1" dirty="0" smtClean="0">
                <a:latin typeface="HelloBasic"/>
                <a:cs typeface="HelloBasic"/>
              </a:rPr>
              <a:t>!  </a:t>
            </a:r>
          </a:p>
          <a:p>
            <a:pPr marL="457200" lvl="1" indent="0" eaLnBrk="1" hangingPunct="1">
              <a:lnSpc>
                <a:spcPct val="90000"/>
              </a:lnSpc>
              <a:buNone/>
            </a:pPr>
            <a:endParaRPr lang="en-US" sz="1400" dirty="0" smtClean="0">
              <a:latin typeface="HelloBasic"/>
              <a:cs typeface="HelloBasic"/>
            </a:endParaRPr>
          </a:p>
          <a:p>
            <a:pPr lvl="1" eaLnBrk="1" hangingPunct="1">
              <a:lnSpc>
                <a:spcPct val="90000"/>
              </a:lnSpc>
              <a:buFontTx/>
              <a:buNone/>
            </a:pPr>
            <a:endParaRPr lang="en-US" sz="1400" dirty="0" smtClean="0">
              <a:latin typeface="HelloBasic"/>
              <a:cs typeface="HelloBasic"/>
            </a:endParaRPr>
          </a:p>
          <a:p>
            <a:pPr lvl="1" eaLnBrk="1" hangingPunct="1">
              <a:lnSpc>
                <a:spcPct val="90000"/>
              </a:lnSpc>
            </a:pPr>
            <a:endParaRPr lang="en-US" sz="1400" dirty="0" smtClean="0">
              <a:latin typeface="HelloBasic"/>
              <a:cs typeface="HelloBasic"/>
            </a:endParaRPr>
          </a:p>
          <a:p>
            <a:pPr lvl="1" eaLnBrk="1" hangingPunct="1">
              <a:lnSpc>
                <a:spcPct val="90000"/>
              </a:lnSpc>
            </a:pPr>
            <a:endParaRPr lang="en-US" sz="1400" dirty="0" smtClean="0">
              <a:latin typeface="HelloBasic"/>
              <a:cs typeface="HelloBasic"/>
            </a:endParaRPr>
          </a:p>
          <a:p>
            <a:pPr lvl="1" eaLnBrk="1" hangingPunct="1">
              <a:lnSpc>
                <a:spcPct val="90000"/>
              </a:lnSpc>
            </a:pPr>
            <a:endParaRPr lang="en-US" sz="1400" dirty="0" smtClean="0">
              <a:latin typeface="HelloBasic"/>
              <a:cs typeface="HelloBasic"/>
            </a:endParaRPr>
          </a:p>
          <a:p>
            <a:pPr lvl="1" eaLnBrk="1" hangingPunct="1">
              <a:lnSpc>
                <a:spcPct val="90000"/>
              </a:lnSpc>
            </a:pPr>
            <a:endParaRPr lang="en-US" sz="1400" dirty="0" smtClean="0">
              <a:latin typeface="HelloBasic"/>
              <a:cs typeface="HelloBasic"/>
            </a:endParaRPr>
          </a:p>
          <a:p>
            <a:pPr lvl="1" eaLnBrk="1" hangingPunct="1">
              <a:lnSpc>
                <a:spcPct val="90000"/>
              </a:lnSpc>
            </a:pPr>
            <a:endParaRPr lang="en-US" sz="1400" dirty="0" smtClean="0">
              <a:latin typeface="HelloBasic"/>
              <a:cs typeface="HelloBasic"/>
            </a:endParaRPr>
          </a:p>
        </p:txBody>
      </p:sp>
    </p:spTree>
    <p:extLst>
      <p:ext uri="{BB962C8B-B14F-4D97-AF65-F5344CB8AC3E}">
        <p14:creationId xmlns:p14="http://schemas.microsoft.com/office/powerpoint/2010/main" val="1237461683"/>
      </p:ext>
    </p:extLst>
  </p:cSld>
  <p:clrMapOvr>
    <a:masterClrMapping/>
  </p:clrMapOvr>
  <p:transition xmlns:p14="http://schemas.microsoft.com/office/powerpoint/2010/main" spd="slow" advTm="10000">
    <p:random/>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1219200" y="-685800"/>
            <a:ext cx="6870700" cy="1600200"/>
          </a:xfrm>
        </p:spPr>
        <p:txBody>
          <a:bodyPr/>
          <a:lstStyle/>
          <a:p>
            <a:pPr eaLnBrk="1" hangingPunct="1"/>
            <a:r>
              <a:rPr lang="en-US" dirty="0" smtClean="0">
                <a:solidFill>
                  <a:srgbClr val="990099"/>
                </a:solidFill>
                <a:latin typeface="HelloSpot"/>
                <a:cs typeface="HelloSpot"/>
              </a:rPr>
              <a:t>Mathematics</a:t>
            </a:r>
          </a:p>
        </p:txBody>
      </p:sp>
      <p:sp>
        <p:nvSpPr>
          <p:cNvPr id="6147" name="Rectangle 5"/>
          <p:cNvSpPr>
            <a:spLocks noGrp="1" noChangeArrowheads="1"/>
          </p:cNvSpPr>
          <p:nvPr>
            <p:ph idx="1"/>
          </p:nvPr>
        </p:nvSpPr>
        <p:spPr>
          <a:xfrm>
            <a:off x="457200" y="990600"/>
            <a:ext cx="8077200" cy="4876800"/>
          </a:xfrm>
        </p:spPr>
        <p:txBody>
          <a:bodyPr/>
          <a:lstStyle/>
          <a:p>
            <a:pPr eaLnBrk="1" hangingPunct="1">
              <a:buFontTx/>
              <a:buChar char="-"/>
            </a:pPr>
            <a:r>
              <a:rPr lang="en-US" sz="2000" b="1" dirty="0" smtClean="0">
                <a:latin typeface="HelloBasic"/>
                <a:cs typeface="HelloBasic"/>
              </a:rPr>
              <a:t>The Big Ideas:</a:t>
            </a:r>
          </a:p>
          <a:p>
            <a:pPr lvl="1" eaLnBrk="1" hangingPunct="1">
              <a:buFontTx/>
              <a:buChar char="-"/>
            </a:pPr>
            <a:r>
              <a:rPr lang="en-US" sz="1600" b="1" dirty="0" smtClean="0">
                <a:latin typeface="HelloBasic"/>
                <a:cs typeface="HelloBasic"/>
              </a:rPr>
              <a:t>Know number names &amp; counting sequence </a:t>
            </a:r>
          </a:p>
          <a:p>
            <a:pPr lvl="1" eaLnBrk="1" hangingPunct="1">
              <a:buFontTx/>
              <a:buChar char="-"/>
            </a:pPr>
            <a:r>
              <a:rPr lang="en-US" sz="1600" b="1" dirty="0" smtClean="0">
                <a:latin typeface="HelloBasic"/>
                <a:cs typeface="HelloBasic"/>
              </a:rPr>
              <a:t>Count to tell the number of objects</a:t>
            </a:r>
          </a:p>
          <a:p>
            <a:pPr lvl="1" eaLnBrk="1" hangingPunct="1">
              <a:buFontTx/>
              <a:buChar char="-"/>
            </a:pPr>
            <a:r>
              <a:rPr lang="en-US" sz="1600" b="1" dirty="0" smtClean="0">
                <a:latin typeface="HelloBasic"/>
                <a:cs typeface="HelloBasic"/>
              </a:rPr>
              <a:t>Compare Numbers </a:t>
            </a:r>
          </a:p>
          <a:p>
            <a:pPr lvl="1" eaLnBrk="1" hangingPunct="1">
              <a:buFontTx/>
              <a:buChar char="-"/>
            </a:pPr>
            <a:r>
              <a:rPr lang="en-US" sz="1600" b="1" dirty="0" smtClean="0">
                <a:latin typeface="HelloBasic"/>
                <a:cs typeface="HelloBasic"/>
              </a:rPr>
              <a:t>Understand addition &amp; subtraction </a:t>
            </a:r>
          </a:p>
          <a:p>
            <a:pPr lvl="1" eaLnBrk="1" hangingPunct="1">
              <a:buFontTx/>
              <a:buChar char="-"/>
            </a:pPr>
            <a:r>
              <a:rPr lang="en-US" sz="1600" b="1" dirty="0" smtClean="0">
                <a:latin typeface="HelloBasic"/>
                <a:cs typeface="HelloBasic"/>
              </a:rPr>
              <a:t>Work with numbers 11-19 to gain foundations for place value</a:t>
            </a:r>
          </a:p>
          <a:p>
            <a:pPr lvl="1" eaLnBrk="1" hangingPunct="1">
              <a:buFontTx/>
              <a:buChar char="-"/>
            </a:pPr>
            <a:r>
              <a:rPr lang="en-US" sz="1600" b="1" dirty="0" smtClean="0">
                <a:latin typeface="HelloBasic"/>
                <a:cs typeface="HelloBasic"/>
              </a:rPr>
              <a:t>Describe and compare measurable attributes </a:t>
            </a:r>
          </a:p>
          <a:p>
            <a:pPr lvl="1" eaLnBrk="1" hangingPunct="1">
              <a:buFontTx/>
              <a:buChar char="-"/>
            </a:pPr>
            <a:r>
              <a:rPr lang="en-US" sz="1600" b="1" dirty="0" smtClean="0">
                <a:latin typeface="HelloBasic"/>
                <a:cs typeface="HelloBasic"/>
              </a:rPr>
              <a:t>Analyze, compare, create and compose 2D and 3D shapes </a:t>
            </a:r>
            <a:endParaRPr lang="en-US" sz="800" b="1" dirty="0">
              <a:latin typeface="HelloBasic"/>
              <a:cs typeface="HelloBasic"/>
            </a:endParaRPr>
          </a:p>
          <a:p>
            <a:pPr marL="457200" lvl="1" indent="0" eaLnBrk="1" hangingPunct="1">
              <a:buNone/>
            </a:pPr>
            <a:endParaRPr lang="en-US" sz="800" dirty="0" smtClean="0">
              <a:latin typeface="HelloBasic"/>
              <a:cs typeface="HelloBasic"/>
            </a:endParaRPr>
          </a:p>
          <a:p>
            <a:pPr eaLnBrk="1" hangingPunct="1">
              <a:buFontTx/>
              <a:buChar char="-"/>
            </a:pPr>
            <a:r>
              <a:rPr lang="en-US" sz="1600" dirty="0" smtClean="0">
                <a:latin typeface="HelloBasic"/>
                <a:cs typeface="HelloBasic"/>
              </a:rPr>
              <a:t>Our math block consists of whole group mini-lessons, small group guided practice, differentiated independent practice and math centers. </a:t>
            </a:r>
            <a:endParaRPr lang="en-US" sz="800" dirty="0">
              <a:latin typeface="HelloBasic"/>
              <a:cs typeface="HelloBasic"/>
            </a:endParaRPr>
          </a:p>
          <a:p>
            <a:pPr marL="0" indent="0" eaLnBrk="1" hangingPunct="1">
              <a:buNone/>
            </a:pPr>
            <a:endParaRPr lang="en-US" sz="800" dirty="0" smtClean="0">
              <a:latin typeface="HelloBasic"/>
              <a:cs typeface="HelloBasic"/>
            </a:endParaRPr>
          </a:p>
          <a:p>
            <a:pPr eaLnBrk="1" hangingPunct="1">
              <a:buFontTx/>
              <a:buChar char="-"/>
            </a:pPr>
            <a:r>
              <a:rPr lang="en-US" sz="1600" dirty="0" smtClean="0">
                <a:latin typeface="HelloBasic"/>
                <a:cs typeface="HelloBasic"/>
              </a:rPr>
              <a:t>Students illustrate their thinking through multiple means and are expected to explain their thinking.  </a:t>
            </a:r>
          </a:p>
        </p:txBody>
      </p:sp>
    </p:spTree>
  </p:cSld>
  <p:clrMapOvr>
    <a:masterClrMapping/>
  </p:clrMapOvr>
  <p:transition xmlns:p14="http://schemas.microsoft.com/office/powerpoint/2010/main" spd="slow" advTm="10000">
    <p:random/>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4400" y="-457200"/>
            <a:ext cx="6870700" cy="1600200"/>
          </a:xfrm>
        </p:spPr>
        <p:txBody>
          <a:bodyPr/>
          <a:lstStyle/>
          <a:p>
            <a:pPr eaLnBrk="1" hangingPunct="1"/>
            <a:r>
              <a:rPr lang="en-US" dirty="0" smtClean="0">
                <a:solidFill>
                  <a:srgbClr val="990099"/>
                </a:solidFill>
                <a:latin typeface="HelloSpot"/>
                <a:cs typeface="HelloSpot"/>
              </a:rPr>
              <a:t>Science &amp; Social Studies</a:t>
            </a:r>
          </a:p>
        </p:txBody>
      </p:sp>
      <p:sp>
        <p:nvSpPr>
          <p:cNvPr id="8195" name="Rectangle 3"/>
          <p:cNvSpPr>
            <a:spLocks noGrp="1" noChangeArrowheads="1"/>
          </p:cNvSpPr>
          <p:nvPr>
            <p:ph type="body" idx="1"/>
          </p:nvPr>
        </p:nvSpPr>
        <p:spPr>
          <a:xfrm>
            <a:off x="685800" y="1524000"/>
            <a:ext cx="7696200" cy="3657600"/>
          </a:xfrm>
        </p:spPr>
        <p:txBody>
          <a:bodyPr/>
          <a:lstStyle/>
          <a:p>
            <a:pPr algn="ctr" eaLnBrk="1" hangingPunct="1">
              <a:lnSpc>
                <a:spcPct val="90000"/>
              </a:lnSpc>
              <a:buFontTx/>
              <a:buNone/>
            </a:pPr>
            <a:r>
              <a:rPr lang="en-US" sz="2800" b="1" dirty="0" smtClean="0">
                <a:latin typeface="HelloBasic"/>
                <a:cs typeface="HelloBasic"/>
              </a:rPr>
              <a:t>Science &amp; Social Studies Block</a:t>
            </a:r>
            <a:endParaRPr lang="en-US" sz="800" b="1" dirty="0" smtClean="0">
              <a:latin typeface="HelloBasic"/>
              <a:cs typeface="HelloBasic"/>
            </a:endParaRPr>
          </a:p>
          <a:p>
            <a:pPr eaLnBrk="1" hangingPunct="1">
              <a:lnSpc>
                <a:spcPct val="90000"/>
              </a:lnSpc>
              <a:buFontTx/>
              <a:buNone/>
            </a:pPr>
            <a:r>
              <a:rPr lang="en-US" sz="2000" b="1" dirty="0" smtClean="0">
                <a:latin typeface="HelloBasic"/>
                <a:cs typeface="HelloBasic"/>
              </a:rPr>
              <a:t>Science </a:t>
            </a:r>
          </a:p>
          <a:p>
            <a:pPr eaLnBrk="1" hangingPunct="1">
              <a:lnSpc>
                <a:spcPct val="90000"/>
              </a:lnSpc>
            </a:pPr>
            <a:r>
              <a:rPr lang="en-US" sz="1600" dirty="0" smtClean="0">
                <a:latin typeface="HelloBasic"/>
                <a:cs typeface="HelloBasic"/>
              </a:rPr>
              <a:t>Investigating Properties </a:t>
            </a:r>
          </a:p>
          <a:p>
            <a:pPr eaLnBrk="1" hangingPunct="1">
              <a:lnSpc>
                <a:spcPct val="90000"/>
              </a:lnSpc>
            </a:pPr>
            <a:r>
              <a:rPr lang="en-US" sz="1600" dirty="0" smtClean="0">
                <a:latin typeface="HelloBasic"/>
                <a:cs typeface="HelloBasic"/>
              </a:rPr>
              <a:t>Forces and Motion</a:t>
            </a:r>
          </a:p>
          <a:p>
            <a:pPr eaLnBrk="1" hangingPunct="1">
              <a:lnSpc>
                <a:spcPct val="90000"/>
              </a:lnSpc>
            </a:pPr>
            <a:r>
              <a:rPr lang="en-US" sz="1600" dirty="0" smtClean="0">
                <a:latin typeface="HelloBasic"/>
                <a:cs typeface="HelloBasic"/>
              </a:rPr>
              <a:t>Weather</a:t>
            </a:r>
          </a:p>
          <a:p>
            <a:pPr eaLnBrk="1" hangingPunct="1">
              <a:lnSpc>
                <a:spcPct val="90000"/>
              </a:lnSpc>
            </a:pPr>
            <a:r>
              <a:rPr lang="en-US" sz="1600" dirty="0" smtClean="0">
                <a:latin typeface="HelloBasic"/>
                <a:cs typeface="HelloBasic"/>
              </a:rPr>
              <a:t>Animals</a:t>
            </a:r>
          </a:p>
          <a:p>
            <a:pPr eaLnBrk="1" hangingPunct="1">
              <a:lnSpc>
                <a:spcPct val="90000"/>
              </a:lnSpc>
            </a:pPr>
            <a:endParaRPr lang="en-US" sz="1600" dirty="0" smtClean="0">
              <a:latin typeface="HelloBasic"/>
              <a:cs typeface="HelloBasic"/>
            </a:endParaRPr>
          </a:p>
          <a:p>
            <a:pPr eaLnBrk="1" hangingPunct="1">
              <a:lnSpc>
                <a:spcPct val="90000"/>
              </a:lnSpc>
              <a:buFontTx/>
              <a:buNone/>
            </a:pPr>
            <a:r>
              <a:rPr lang="en-US" sz="2000" b="1" dirty="0" smtClean="0">
                <a:latin typeface="HelloBasic"/>
                <a:cs typeface="HelloBasic"/>
              </a:rPr>
              <a:t>Social Studies </a:t>
            </a:r>
          </a:p>
          <a:p>
            <a:pPr eaLnBrk="1" hangingPunct="1">
              <a:lnSpc>
                <a:spcPct val="90000"/>
              </a:lnSpc>
            </a:pPr>
            <a:r>
              <a:rPr lang="en-US" sz="1600" dirty="0" smtClean="0">
                <a:latin typeface="HelloBasic"/>
                <a:cs typeface="HelloBasic"/>
              </a:rPr>
              <a:t>I am a citizen!</a:t>
            </a:r>
          </a:p>
          <a:p>
            <a:pPr eaLnBrk="1" hangingPunct="1">
              <a:lnSpc>
                <a:spcPct val="90000"/>
              </a:lnSpc>
            </a:pPr>
            <a:r>
              <a:rPr lang="en-US" sz="1600" dirty="0" smtClean="0">
                <a:latin typeface="HelloBasic"/>
                <a:cs typeface="HelloBasic"/>
              </a:rPr>
              <a:t>We have needs and wants. </a:t>
            </a:r>
          </a:p>
          <a:p>
            <a:pPr eaLnBrk="1" hangingPunct="1">
              <a:lnSpc>
                <a:spcPct val="90000"/>
              </a:lnSpc>
            </a:pPr>
            <a:r>
              <a:rPr lang="en-US" sz="1600" dirty="0" smtClean="0">
                <a:latin typeface="HelloBasic"/>
                <a:cs typeface="HelloBasic"/>
              </a:rPr>
              <a:t>We are alike!  We are different! </a:t>
            </a:r>
          </a:p>
          <a:p>
            <a:pPr eaLnBrk="1" hangingPunct="1">
              <a:lnSpc>
                <a:spcPct val="90000"/>
              </a:lnSpc>
            </a:pPr>
            <a:r>
              <a:rPr lang="en-US" sz="1600" dirty="0" smtClean="0">
                <a:latin typeface="HelloBasic"/>
                <a:cs typeface="HelloBasic"/>
              </a:rPr>
              <a:t>What’s around me.  </a:t>
            </a:r>
          </a:p>
          <a:p>
            <a:pPr eaLnBrk="1" hangingPunct="1">
              <a:lnSpc>
                <a:spcPct val="90000"/>
              </a:lnSpc>
              <a:buFontTx/>
              <a:buNone/>
            </a:pPr>
            <a:endParaRPr lang="en-US" sz="1800" dirty="0" smtClean="0">
              <a:latin typeface="HelloBasic"/>
              <a:cs typeface="HelloBasic"/>
            </a:endParaRPr>
          </a:p>
          <a:p>
            <a:pPr eaLnBrk="1" hangingPunct="1">
              <a:lnSpc>
                <a:spcPct val="90000"/>
              </a:lnSpc>
            </a:pPr>
            <a:endParaRPr lang="en-US" sz="1800" dirty="0" smtClean="0"/>
          </a:p>
        </p:txBody>
      </p:sp>
      <p:sp>
        <p:nvSpPr>
          <p:cNvPr id="5" name="TextBox 4"/>
          <p:cNvSpPr txBox="1"/>
          <p:nvPr/>
        </p:nvSpPr>
        <p:spPr>
          <a:xfrm>
            <a:off x="4876800" y="2401431"/>
            <a:ext cx="2971800" cy="224676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dirty="0" smtClean="0">
                <a:latin typeface="HelloSpot" pitchFamily="2" charset="0"/>
                <a:ea typeface="HelloSpot" pitchFamily="2" charset="0"/>
              </a:rPr>
              <a:t>Science and social studies is integrated throughout our day.</a:t>
            </a:r>
            <a:endParaRPr lang="en-US" sz="2800" dirty="0">
              <a:latin typeface="HelloSpot" pitchFamily="2" charset="0"/>
              <a:ea typeface="HelloSpot" pitchFamily="2" charset="0"/>
            </a:endParaRPr>
          </a:p>
        </p:txBody>
      </p:sp>
    </p:spTree>
  </p:cSld>
  <p:clrMapOvr>
    <a:masterClrMapping/>
  </p:clrMapOvr>
  <p:transition xmlns:p14="http://schemas.microsoft.com/office/powerpoint/2010/main" spd="slow" advTm="10000">
    <p:random/>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a:xfrm>
            <a:off x="1054100" y="-381000"/>
            <a:ext cx="6870700" cy="1600200"/>
          </a:xfrm>
        </p:spPr>
        <p:txBody>
          <a:bodyPr/>
          <a:lstStyle/>
          <a:p>
            <a:pPr eaLnBrk="1" hangingPunct="1"/>
            <a:r>
              <a:rPr lang="en-US" dirty="0" smtClean="0">
                <a:solidFill>
                  <a:srgbClr val="990099"/>
                </a:solidFill>
                <a:latin typeface="HelloSpot"/>
                <a:cs typeface="HelloSpot"/>
              </a:rPr>
              <a:t>Assessments</a:t>
            </a:r>
          </a:p>
        </p:txBody>
      </p:sp>
      <p:sp>
        <p:nvSpPr>
          <p:cNvPr id="1028" name="Rectangle 5"/>
          <p:cNvSpPr>
            <a:spLocks noGrp="1" noChangeArrowheads="1"/>
          </p:cNvSpPr>
          <p:nvPr>
            <p:ph type="body" sz="half" idx="1"/>
          </p:nvPr>
        </p:nvSpPr>
        <p:spPr>
          <a:xfrm>
            <a:off x="838200" y="1600200"/>
            <a:ext cx="7315200" cy="4267200"/>
          </a:xfrm>
        </p:spPr>
        <p:txBody>
          <a:bodyPr/>
          <a:lstStyle/>
          <a:p>
            <a:pPr eaLnBrk="1" hangingPunct="1"/>
            <a:r>
              <a:rPr lang="en-US" sz="2400" dirty="0" smtClean="0">
                <a:latin typeface="HelloBasic"/>
                <a:cs typeface="HelloBasic"/>
              </a:rPr>
              <a:t>Each quarter, you will receive a report card.  The envelope must be signed and returned.  </a:t>
            </a:r>
          </a:p>
          <a:p>
            <a:pPr marL="0" indent="0" eaLnBrk="1" hangingPunct="1">
              <a:buNone/>
            </a:pPr>
            <a:endParaRPr lang="en-US" sz="2400" dirty="0" smtClean="0">
              <a:latin typeface="HelloBasic"/>
              <a:cs typeface="HelloBasic"/>
            </a:endParaRPr>
          </a:p>
          <a:p>
            <a:pPr eaLnBrk="1" hangingPunct="1"/>
            <a:r>
              <a:rPr lang="en-US" sz="2400" dirty="0" smtClean="0">
                <a:latin typeface="HelloBasic"/>
                <a:cs typeface="HelloBasic"/>
              </a:rPr>
              <a:t>You will receive your child’s mCLASS testing results 3 times per year.  mCLASS measures:</a:t>
            </a:r>
          </a:p>
          <a:p>
            <a:pPr lvl="1" eaLnBrk="1" hangingPunct="1"/>
            <a:r>
              <a:rPr lang="en-US" sz="1800" dirty="0" smtClean="0">
                <a:latin typeface="HelloBasic"/>
                <a:cs typeface="HelloBasic"/>
              </a:rPr>
              <a:t>First Sound Fluency (FSF)</a:t>
            </a:r>
          </a:p>
          <a:p>
            <a:pPr lvl="1" eaLnBrk="1" hangingPunct="1"/>
            <a:r>
              <a:rPr lang="en-US" sz="1800" dirty="0" smtClean="0">
                <a:latin typeface="HelloBasic"/>
                <a:cs typeface="HelloBasic"/>
              </a:rPr>
              <a:t>Phoneme Segmentation Fluency (PSF)</a:t>
            </a:r>
          </a:p>
          <a:p>
            <a:pPr lvl="1" eaLnBrk="1" hangingPunct="1"/>
            <a:r>
              <a:rPr lang="en-US" sz="1800" dirty="0" smtClean="0">
                <a:latin typeface="HelloBasic"/>
                <a:cs typeface="HelloBasic"/>
              </a:rPr>
              <a:t>Nonsense Word Fluency (NWF) </a:t>
            </a:r>
          </a:p>
          <a:p>
            <a:pPr lvl="1" eaLnBrk="1" hangingPunct="1"/>
            <a:r>
              <a:rPr lang="en-US" sz="1800" dirty="0" smtClean="0">
                <a:latin typeface="HelloBasic"/>
                <a:cs typeface="HelloBasic"/>
              </a:rPr>
              <a:t>Text Reading Comprehension (TRC)</a:t>
            </a:r>
          </a:p>
        </p:txBody>
      </p:sp>
    </p:spTree>
  </p:cSld>
  <p:clrMapOvr>
    <a:masterClrMapping/>
  </p:clrMapOvr>
  <p:transition xmlns:p14="http://schemas.microsoft.com/office/powerpoint/2010/main" spd="slow" advTm="10000">
    <p:random/>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01700" y="-609600"/>
            <a:ext cx="6870700" cy="1600200"/>
          </a:xfrm>
        </p:spPr>
        <p:txBody>
          <a:bodyPr/>
          <a:lstStyle/>
          <a:p>
            <a:pPr eaLnBrk="1" hangingPunct="1"/>
            <a:r>
              <a:rPr lang="en-US" dirty="0" smtClean="0">
                <a:solidFill>
                  <a:srgbClr val="990099"/>
                </a:solidFill>
                <a:latin typeface="HelloSpot"/>
                <a:cs typeface="HelloSpot"/>
              </a:rPr>
              <a:t>Specials Rotations</a:t>
            </a:r>
          </a:p>
        </p:txBody>
      </p:sp>
      <p:sp>
        <p:nvSpPr>
          <p:cNvPr id="10243" name="Rectangle 3"/>
          <p:cNvSpPr>
            <a:spLocks noGrp="1" noChangeArrowheads="1"/>
          </p:cNvSpPr>
          <p:nvPr>
            <p:ph type="body" sz="half" idx="1"/>
          </p:nvPr>
        </p:nvSpPr>
        <p:spPr>
          <a:xfrm>
            <a:off x="685800" y="1219200"/>
            <a:ext cx="7315200" cy="4648200"/>
          </a:xfrm>
        </p:spPr>
        <p:txBody>
          <a:bodyPr/>
          <a:lstStyle/>
          <a:p>
            <a:pPr marL="0" indent="0" algn="ctr" eaLnBrk="1" hangingPunct="1">
              <a:buNone/>
            </a:pPr>
            <a:r>
              <a:rPr lang="en-US" dirty="0" smtClean="0">
                <a:latin typeface="HelloBasic"/>
                <a:cs typeface="HelloBasic"/>
              </a:rPr>
              <a:t>A- </a:t>
            </a:r>
            <a:r>
              <a:rPr lang="en-US" dirty="0" smtClean="0">
                <a:latin typeface="HelloBasic"/>
                <a:cs typeface="HelloBasic"/>
              </a:rPr>
              <a:t>Art</a:t>
            </a:r>
            <a:endParaRPr lang="en-US" dirty="0" smtClean="0">
              <a:latin typeface="HelloBasic"/>
              <a:cs typeface="HelloBasic"/>
            </a:endParaRPr>
          </a:p>
          <a:p>
            <a:pPr marL="0" indent="0" algn="ctr" eaLnBrk="1" hangingPunct="1">
              <a:buNone/>
            </a:pPr>
            <a:r>
              <a:rPr lang="en-US" dirty="0" smtClean="0">
                <a:latin typeface="HelloBasic"/>
                <a:cs typeface="HelloBasic"/>
              </a:rPr>
              <a:t>B- Science</a:t>
            </a:r>
          </a:p>
          <a:p>
            <a:pPr marL="0" indent="0" algn="ctr" eaLnBrk="1" hangingPunct="1">
              <a:buNone/>
            </a:pPr>
            <a:r>
              <a:rPr lang="en-US" dirty="0" smtClean="0">
                <a:latin typeface="HelloBasic"/>
                <a:cs typeface="HelloBasic"/>
              </a:rPr>
              <a:t>C- </a:t>
            </a:r>
            <a:r>
              <a:rPr lang="en-US" dirty="0" smtClean="0">
                <a:latin typeface="HelloBasic"/>
                <a:cs typeface="HelloBasic"/>
              </a:rPr>
              <a:t>P.E</a:t>
            </a:r>
            <a:endParaRPr lang="en-US" dirty="0" smtClean="0">
              <a:latin typeface="HelloBasic"/>
              <a:cs typeface="HelloBasic"/>
            </a:endParaRPr>
          </a:p>
          <a:p>
            <a:pPr marL="0" indent="0" algn="ctr" eaLnBrk="1" hangingPunct="1">
              <a:buNone/>
            </a:pPr>
            <a:r>
              <a:rPr lang="en-US" dirty="0" smtClean="0">
                <a:latin typeface="HelloBasic"/>
                <a:cs typeface="HelloBasic"/>
              </a:rPr>
              <a:t>D- </a:t>
            </a:r>
            <a:r>
              <a:rPr lang="en-US" dirty="0" smtClean="0">
                <a:latin typeface="HelloBasic"/>
                <a:cs typeface="HelloBasic"/>
              </a:rPr>
              <a:t>Music</a:t>
            </a:r>
            <a:endParaRPr lang="en-US" dirty="0" smtClean="0">
              <a:latin typeface="HelloBasic"/>
              <a:cs typeface="HelloBasic"/>
            </a:endParaRPr>
          </a:p>
          <a:p>
            <a:pPr marL="0" indent="0" algn="ctr" eaLnBrk="1" hangingPunct="1">
              <a:buNone/>
            </a:pPr>
            <a:r>
              <a:rPr lang="en-US" dirty="0" smtClean="0">
                <a:latin typeface="HelloBasic"/>
                <a:cs typeface="HelloBasic"/>
              </a:rPr>
              <a:t>E- </a:t>
            </a:r>
            <a:r>
              <a:rPr lang="en-US" dirty="0" smtClean="0">
                <a:latin typeface="HelloBasic"/>
                <a:cs typeface="HelloBasic"/>
              </a:rPr>
              <a:t>Drama</a:t>
            </a:r>
            <a:endParaRPr lang="en-US" dirty="0" smtClean="0">
              <a:latin typeface="HelloBasic"/>
              <a:cs typeface="HelloBasic"/>
            </a:endParaRPr>
          </a:p>
          <a:p>
            <a:pPr marL="0" indent="0" algn="ctr" eaLnBrk="1" hangingPunct="1">
              <a:buNone/>
            </a:pPr>
            <a:r>
              <a:rPr lang="en-US" dirty="0" smtClean="0">
                <a:latin typeface="HelloBasic"/>
                <a:cs typeface="HelloBasic"/>
              </a:rPr>
              <a:t>F- </a:t>
            </a:r>
            <a:r>
              <a:rPr lang="en-US" dirty="0" smtClean="0">
                <a:latin typeface="HelloBasic"/>
                <a:cs typeface="HelloBasic"/>
              </a:rPr>
              <a:t>Dance</a:t>
            </a:r>
            <a:endParaRPr lang="en-US" dirty="0" smtClean="0">
              <a:latin typeface="HelloBasic"/>
              <a:cs typeface="HelloBasic"/>
            </a:endParaRPr>
          </a:p>
          <a:p>
            <a:pPr marL="0" indent="0" algn="ctr" eaLnBrk="1" hangingPunct="1">
              <a:buNone/>
            </a:pPr>
            <a:endParaRPr lang="en-US" sz="800" dirty="0" smtClean="0">
              <a:latin typeface="HelloBasic"/>
              <a:cs typeface="HelloBasic"/>
            </a:endParaRPr>
          </a:p>
          <a:p>
            <a:pPr marL="0" indent="0" algn="ctr" eaLnBrk="1" hangingPunct="1">
              <a:buNone/>
            </a:pPr>
            <a:r>
              <a:rPr lang="en-US" sz="2000" b="1" dirty="0" smtClean="0">
                <a:latin typeface="HelloBasic"/>
                <a:cs typeface="HelloBasic"/>
              </a:rPr>
              <a:t>Please wear appropriate shoes on P.E. and Dance Days! </a:t>
            </a:r>
          </a:p>
          <a:p>
            <a:pPr eaLnBrk="1" hangingPunct="1">
              <a:buFontTx/>
              <a:buNone/>
            </a:pPr>
            <a:endParaRPr lang="en-US" sz="2800" dirty="0" smtClean="0"/>
          </a:p>
          <a:p>
            <a:pPr eaLnBrk="1" hangingPunct="1"/>
            <a:endParaRPr lang="en-US" sz="2800" dirty="0" smtClean="0"/>
          </a:p>
        </p:txBody>
      </p:sp>
    </p:spTree>
  </p:cSld>
  <p:clrMapOvr>
    <a:masterClrMapping/>
  </p:clrMapOvr>
  <p:transition xmlns:p14="http://schemas.microsoft.com/office/powerpoint/2010/main" spd="slow" advTm="10000">
    <p:random/>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1696</TotalTime>
  <Words>723</Words>
  <Application>Microsoft Macintosh PowerPoint</Application>
  <PresentationFormat>On-screen Show (4:3)</PresentationFormat>
  <Paragraphs>125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Crayons</vt:lpstr>
      <vt:lpstr>Welcome to  Open House</vt:lpstr>
      <vt:lpstr>Literacy </vt:lpstr>
      <vt:lpstr>Literacy </vt:lpstr>
      <vt:lpstr>Literacy</vt:lpstr>
      <vt:lpstr>Literacy </vt:lpstr>
      <vt:lpstr>Mathematics</vt:lpstr>
      <vt:lpstr>Science &amp; Social Studies</vt:lpstr>
      <vt:lpstr>Assessments</vt:lpstr>
      <vt:lpstr>Specials Rotations</vt:lpstr>
      <vt:lpstr>Snack</vt:lpstr>
      <vt:lpstr>Green Folders &amp; Homework</vt:lpstr>
      <vt:lpstr>Transportation</vt:lpstr>
      <vt:lpstr>Communication</vt:lpstr>
      <vt:lpstr>Behavior Management </vt:lpstr>
      <vt:lpstr>Field Trips</vt:lpstr>
      <vt:lpstr>Other Reminders</vt:lpstr>
      <vt:lpstr>Questions ??</vt:lpstr>
    </vt:vector>
  </TitlesOfParts>
  <Company>Chaos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Open House</dc:title>
  <dc:creator>Jennifer</dc:creator>
  <cp:lastModifiedBy>Grace Bache-Wiig</cp:lastModifiedBy>
  <cp:revision>56</cp:revision>
  <dcterms:created xsi:type="dcterms:W3CDTF">2007-09-09T20:02:26Z</dcterms:created>
  <dcterms:modified xsi:type="dcterms:W3CDTF">2018-09-26T15:58:35Z</dcterms:modified>
</cp:coreProperties>
</file>